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56"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70" d="100"/>
          <a:sy n="70" d="100"/>
        </p:scale>
        <p:origin x="-5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CE180A9-CB11-43AE-97C8-B174265D7117}" type="datetimeFigureOut">
              <a:rPr lang="es-MX" smtClean="0"/>
              <a:pPr/>
              <a:t>12/05/2016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A4C220-88CA-498D-808D-676E03F8A5CA}"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CE180A9-CB11-43AE-97C8-B174265D7117}" type="datetimeFigureOut">
              <a:rPr lang="es-MX" smtClean="0"/>
              <a:pPr/>
              <a:t>12/05/2016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A4C220-88CA-498D-808D-676E03F8A5CA}"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CE180A9-CB11-43AE-97C8-B174265D7117}" type="datetimeFigureOut">
              <a:rPr lang="es-MX" smtClean="0"/>
              <a:pPr/>
              <a:t>12/05/2016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A4C220-88CA-498D-808D-676E03F8A5CA}"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CE180A9-CB11-43AE-97C8-B174265D7117}" type="datetimeFigureOut">
              <a:rPr lang="es-MX" smtClean="0"/>
              <a:pPr/>
              <a:t>12/05/2016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A4C220-88CA-498D-808D-676E03F8A5CA}"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CE180A9-CB11-43AE-97C8-B174265D7117}" type="datetimeFigureOut">
              <a:rPr lang="es-MX" smtClean="0"/>
              <a:pPr/>
              <a:t>12/05/2016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A4C220-88CA-498D-808D-676E03F8A5CA}"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CE180A9-CB11-43AE-97C8-B174265D7117}" type="datetimeFigureOut">
              <a:rPr lang="es-MX" smtClean="0"/>
              <a:pPr/>
              <a:t>12/05/2016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BA4C220-88CA-498D-808D-676E03F8A5CA}"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CE180A9-CB11-43AE-97C8-B174265D7117}" type="datetimeFigureOut">
              <a:rPr lang="es-MX" smtClean="0"/>
              <a:pPr/>
              <a:t>12/05/2016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BA4C220-88CA-498D-808D-676E03F8A5CA}"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CE180A9-CB11-43AE-97C8-B174265D7117}" type="datetimeFigureOut">
              <a:rPr lang="es-MX" smtClean="0"/>
              <a:pPr/>
              <a:t>12/05/2016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BA4C220-88CA-498D-808D-676E03F8A5CA}"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CE180A9-CB11-43AE-97C8-B174265D7117}" type="datetimeFigureOut">
              <a:rPr lang="es-MX" smtClean="0"/>
              <a:pPr/>
              <a:t>12/05/2016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BA4C220-88CA-498D-808D-676E03F8A5CA}"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CE180A9-CB11-43AE-97C8-B174265D7117}" type="datetimeFigureOut">
              <a:rPr lang="es-MX" smtClean="0"/>
              <a:pPr/>
              <a:t>12/05/2016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BA4C220-88CA-498D-808D-676E03F8A5CA}"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CE180A9-CB11-43AE-97C8-B174265D7117}" type="datetimeFigureOut">
              <a:rPr lang="es-MX" smtClean="0"/>
              <a:pPr/>
              <a:t>12/05/2016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BA4C220-88CA-498D-808D-676E03F8A5CA}"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180A9-CB11-43AE-97C8-B174265D7117}" type="datetimeFigureOut">
              <a:rPr lang="es-MX" smtClean="0"/>
              <a:pPr/>
              <a:t>12/05/2016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4C220-88CA-498D-808D-676E03F8A5CA}"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atastro\Desktop\LOGOS\LOGO AYUNTAMIENTO-01.jpg"/>
          <p:cNvPicPr>
            <a:picLocks noChangeAspect="1" noChangeArrowheads="1"/>
          </p:cNvPicPr>
          <p:nvPr/>
        </p:nvPicPr>
        <p:blipFill>
          <a:blip r:embed="rId2" cstate="print"/>
          <a:srcRect/>
          <a:stretch>
            <a:fillRect/>
          </a:stretch>
        </p:blipFill>
        <p:spPr bwMode="auto">
          <a:xfrm>
            <a:off x="2123728" y="332655"/>
            <a:ext cx="4824536" cy="576064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332656"/>
            <a:ext cx="8424936" cy="5693866"/>
          </a:xfrm>
          <a:prstGeom prst="rect">
            <a:avLst/>
          </a:prstGeom>
        </p:spPr>
        <p:txBody>
          <a:bodyPr wrap="square">
            <a:spAutoFit/>
          </a:bodyPr>
          <a:lstStyle/>
          <a:p>
            <a:pPr algn="just"/>
            <a:r>
              <a:rPr lang="es-MX" sz="2600" dirty="0" smtClean="0">
                <a:latin typeface="Arial" pitchFamily="34" charset="0"/>
                <a:cs typeface="Arial" pitchFamily="34" charset="0"/>
              </a:rPr>
              <a:t>Los </a:t>
            </a:r>
            <a:r>
              <a:rPr lang="es-MX" sz="2600" b="1" dirty="0" smtClean="0">
                <a:latin typeface="Arial" pitchFamily="34" charset="0"/>
                <a:cs typeface="Arial" pitchFamily="34" charset="0"/>
              </a:rPr>
              <a:t>indicadores como instrumentos  </a:t>
            </a:r>
            <a:r>
              <a:rPr lang="es-MX" sz="2600" dirty="0" smtClean="0">
                <a:latin typeface="Arial" pitchFamily="34" charset="0"/>
                <a:cs typeface="Arial" pitchFamily="34" charset="0"/>
              </a:rPr>
              <a:t>de </a:t>
            </a:r>
            <a:r>
              <a:rPr lang="es-MX" sz="2600" dirty="0" smtClean="0">
                <a:latin typeface="Arial" pitchFamily="34" charset="0"/>
                <a:cs typeface="Arial" pitchFamily="34" charset="0"/>
              </a:rPr>
              <a:t>medida arrojarán </a:t>
            </a:r>
            <a:r>
              <a:rPr lang="es-MX" sz="2600" b="1" dirty="0" smtClean="0">
                <a:latin typeface="Arial" pitchFamily="34" charset="0"/>
                <a:cs typeface="Arial" pitchFamily="34" charset="0"/>
              </a:rPr>
              <a:t>puntajes; </a:t>
            </a:r>
            <a:r>
              <a:rPr lang="es-MX" sz="2600" b="1" dirty="0" smtClean="0">
                <a:latin typeface="Arial" pitchFamily="34" charset="0"/>
                <a:cs typeface="Arial" pitchFamily="34" charset="0"/>
              </a:rPr>
              <a:t>esta </a:t>
            </a:r>
            <a:r>
              <a:rPr lang="es-MX" sz="2600" dirty="0" smtClean="0">
                <a:latin typeface="Arial" pitchFamily="34" charset="0"/>
                <a:cs typeface="Arial" pitchFamily="34" charset="0"/>
              </a:rPr>
              <a:t>medición </a:t>
            </a:r>
            <a:r>
              <a:rPr lang="es-MX" sz="2600" dirty="0" smtClean="0">
                <a:latin typeface="Arial" pitchFamily="34" charset="0"/>
                <a:cs typeface="Arial" pitchFamily="34" charset="0"/>
              </a:rPr>
              <a:t>por sí misma no nos dice </a:t>
            </a:r>
            <a:r>
              <a:rPr lang="es-MX" sz="2600" dirty="0" smtClean="0">
                <a:latin typeface="Arial" pitchFamily="34" charset="0"/>
                <a:cs typeface="Arial" pitchFamily="34" charset="0"/>
              </a:rPr>
              <a:t>si tal </a:t>
            </a:r>
            <a:r>
              <a:rPr lang="es-MX" sz="2600" dirty="0" smtClean="0">
                <a:latin typeface="Arial" pitchFamily="34" charset="0"/>
                <a:cs typeface="Arial" pitchFamily="34" charset="0"/>
              </a:rPr>
              <a:t>número es adecuado o</a:t>
            </a:r>
          </a:p>
          <a:p>
            <a:pPr algn="just"/>
            <a:r>
              <a:rPr lang="es-MX" sz="2600" dirty="0" smtClean="0">
                <a:latin typeface="Arial" pitchFamily="34" charset="0"/>
                <a:cs typeface="Arial" pitchFamily="34" charset="0"/>
              </a:rPr>
              <a:t>inadecuado, suficiente o deficiente,</a:t>
            </a:r>
          </a:p>
          <a:p>
            <a:pPr algn="just"/>
            <a:r>
              <a:rPr lang="es-MX" sz="2600" dirty="0" smtClean="0">
                <a:latin typeface="Arial" pitchFamily="34" charset="0"/>
                <a:cs typeface="Arial" pitchFamily="34" charset="0"/>
              </a:rPr>
              <a:t>aceptable o inaceptable.</a:t>
            </a:r>
          </a:p>
          <a:p>
            <a:pPr algn="just"/>
            <a:r>
              <a:rPr lang="es-MX" sz="2600" dirty="0" smtClean="0">
                <a:latin typeface="Arial" pitchFamily="34" charset="0"/>
                <a:cs typeface="Arial" pitchFamily="34" charset="0"/>
              </a:rPr>
              <a:t>La asignación de estos </a:t>
            </a:r>
            <a:r>
              <a:rPr lang="es-MX" sz="2600" b="1" dirty="0" smtClean="0">
                <a:latin typeface="Arial" pitchFamily="34" charset="0"/>
                <a:cs typeface="Arial" pitchFamily="34" charset="0"/>
              </a:rPr>
              <a:t>calificativos o juicios </a:t>
            </a:r>
            <a:r>
              <a:rPr lang="es-MX" sz="2600" b="1" dirty="0" smtClean="0">
                <a:latin typeface="Arial" pitchFamily="34" charset="0"/>
                <a:cs typeface="Arial" pitchFamily="34" charset="0"/>
              </a:rPr>
              <a:t>de valor corresponde al</a:t>
            </a:r>
          </a:p>
          <a:p>
            <a:pPr algn="just"/>
            <a:r>
              <a:rPr lang="es-MX" sz="2600" dirty="0" smtClean="0">
                <a:latin typeface="Arial" pitchFamily="34" charset="0"/>
                <a:cs typeface="Arial" pitchFamily="34" charset="0"/>
              </a:rPr>
              <a:t>proceso de </a:t>
            </a:r>
            <a:r>
              <a:rPr lang="es-MX" sz="2600" b="1" dirty="0" smtClean="0">
                <a:latin typeface="Arial" pitchFamily="34" charset="0"/>
                <a:cs typeface="Arial" pitchFamily="34" charset="0"/>
              </a:rPr>
              <a:t>evaluación, en cual</a:t>
            </a:r>
          </a:p>
          <a:p>
            <a:pPr algn="just"/>
            <a:r>
              <a:rPr lang="es-MX" sz="2600" dirty="0" smtClean="0">
                <a:latin typeface="Arial" pitchFamily="34" charset="0"/>
                <a:cs typeface="Arial" pitchFamily="34" charset="0"/>
              </a:rPr>
              <a:t>Intervienen las </a:t>
            </a:r>
            <a:r>
              <a:rPr lang="es-MX" sz="2600" b="1" dirty="0" smtClean="0">
                <a:latin typeface="Arial" pitchFamily="34" charset="0"/>
                <a:cs typeface="Arial" pitchFamily="34" charset="0"/>
              </a:rPr>
              <a:t>metas y los parámetros </a:t>
            </a:r>
            <a:r>
              <a:rPr lang="es-MX" sz="2600" dirty="0" smtClean="0">
                <a:latin typeface="Arial" pitchFamily="34" charset="0"/>
                <a:cs typeface="Arial" pitchFamily="34" charset="0"/>
              </a:rPr>
              <a:t>o estándares.</a:t>
            </a:r>
            <a:endParaRPr lang="es-MX" sz="2600" b="1" dirty="0" smtClean="0">
              <a:latin typeface="Arial" pitchFamily="34" charset="0"/>
              <a:cs typeface="Arial" pitchFamily="34" charset="0"/>
            </a:endParaRPr>
          </a:p>
        </p:txBody>
      </p:sp>
      <p:sp>
        <p:nvSpPr>
          <p:cNvPr id="3" name="2 Rectángulo redondeado"/>
          <p:cNvSpPr/>
          <p:nvPr/>
        </p:nvSpPr>
        <p:spPr>
          <a:xfrm>
            <a:off x="179512" y="188640"/>
            <a:ext cx="8712968" cy="6264696"/>
          </a:xfrm>
          <a:prstGeom prst="roundRect">
            <a:avLst/>
          </a:prstGeom>
          <a:no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476672"/>
            <a:ext cx="8424936" cy="5324535"/>
          </a:xfrm>
          <a:prstGeom prst="rect">
            <a:avLst/>
          </a:prstGeom>
        </p:spPr>
        <p:txBody>
          <a:bodyPr wrap="square">
            <a:spAutoFit/>
          </a:bodyPr>
          <a:lstStyle/>
          <a:p>
            <a:pPr algn="ctr"/>
            <a:r>
              <a:rPr lang="es-MX" sz="2000" dirty="0" smtClean="0">
                <a:latin typeface="Arial" pitchFamily="34" charset="0"/>
                <a:cs typeface="Arial" pitchFamily="34" charset="0"/>
              </a:rPr>
              <a:t>Los indicadores son necesarios para poder mejorar</a:t>
            </a:r>
          </a:p>
          <a:p>
            <a:pPr algn="ctr"/>
            <a:r>
              <a:rPr lang="es-MX" sz="2000" dirty="0" smtClean="0">
                <a:latin typeface="Arial" pitchFamily="34" charset="0"/>
                <a:cs typeface="Arial" pitchFamily="34" charset="0"/>
              </a:rPr>
              <a:t>la gestión pública.</a:t>
            </a:r>
          </a:p>
          <a:p>
            <a:pPr algn="ctr"/>
            <a:r>
              <a:rPr lang="es-MX" sz="2000" dirty="0" smtClean="0">
                <a:latin typeface="Arial" pitchFamily="34" charset="0"/>
                <a:cs typeface="Arial" pitchFamily="34" charset="0"/>
              </a:rPr>
              <a:t>“Lo que no se mide no se puede controlar y lo que</a:t>
            </a:r>
          </a:p>
          <a:p>
            <a:pPr algn="ctr"/>
            <a:r>
              <a:rPr lang="es-MX" sz="2000" dirty="0" smtClean="0">
                <a:latin typeface="Arial" pitchFamily="34" charset="0"/>
                <a:cs typeface="Arial" pitchFamily="34" charset="0"/>
              </a:rPr>
              <a:t>no se controla no se puede gestionar.”</a:t>
            </a:r>
          </a:p>
          <a:p>
            <a:pPr algn="ctr"/>
            <a:r>
              <a:rPr lang="es-MX" sz="2000" dirty="0" smtClean="0">
                <a:latin typeface="Arial" pitchFamily="34" charset="0"/>
                <a:cs typeface="Arial" pitchFamily="34" charset="0"/>
              </a:rPr>
              <a:t>Razón por la cual representan un instrumento de</a:t>
            </a:r>
          </a:p>
          <a:p>
            <a:pPr algn="ctr"/>
            <a:r>
              <a:rPr lang="es-MX" sz="2000" dirty="0" smtClean="0">
                <a:latin typeface="Arial" pitchFamily="34" charset="0"/>
                <a:cs typeface="Arial" pitchFamily="34" charset="0"/>
              </a:rPr>
              <a:t>medición que permite, obtener de manera</a:t>
            </a:r>
          </a:p>
          <a:p>
            <a:pPr algn="ctr"/>
            <a:r>
              <a:rPr lang="es-MX" sz="2000" dirty="0" smtClean="0">
                <a:latin typeface="Arial" pitchFamily="34" charset="0"/>
                <a:cs typeface="Arial" pitchFamily="34" charset="0"/>
              </a:rPr>
              <a:t>precisa la evaluación y calificación de programas,</a:t>
            </a:r>
          </a:p>
          <a:p>
            <a:pPr algn="ctr"/>
            <a:r>
              <a:rPr lang="es-MX" sz="2000" dirty="0" smtClean="0">
                <a:latin typeface="Arial" pitchFamily="34" charset="0"/>
                <a:cs typeface="Arial" pitchFamily="34" charset="0"/>
              </a:rPr>
              <a:t>acciones o procesos de las entidades fiscalizables</a:t>
            </a:r>
          </a:p>
          <a:p>
            <a:pPr algn="ctr"/>
            <a:r>
              <a:rPr lang="es-MX" sz="2000" dirty="0" smtClean="0">
                <a:latin typeface="Arial" pitchFamily="34" charset="0"/>
                <a:cs typeface="Arial" pitchFamily="34" charset="0"/>
              </a:rPr>
              <a:t>permitiendo a estar iniciar acciones, para</a:t>
            </a:r>
          </a:p>
          <a:p>
            <a:pPr algn="ctr"/>
            <a:r>
              <a:rPr lang="es-MX" sz="2000" dirty="0" smtClean="0">
                <a:latin typeface="Arial" pitchFamily="34" charset="0"/>
                <a:cs typeface="Arial" pitchFamily="34" charset="0"/>
              </a:rPr>
              <a:t>eventualmente corregir desviaciones de manera</a:t>
            </a:r>
          </a:p>
          <a:p>
            <a:pPr algn="ctr"/>
            <a:r>
              <a:rPr lang="es-MX" sz="2000" dirty="0" smtClean="0">
                <a:latin typeface="Arial" pitchFamily="34" charset="0"/>
                <a:cs typeface="Arial" pitchFamily="34" charset="0"/>
              </a:rPr>
              <a:t>oportuna.</a:t>
            </a:r>
            <a:endParaRPr lang="es-MX" sz="20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1600" b="1" dirty="0" smtClean="0">
                <a:latin typeface="Arial" pitchFamily="34" charset="0"/>
                <a:cs typeface="Arial" pitchFamily="34" charset="0"/>
              </a:rPr>
              <a:t>Diseño básico y requisitos para construir los </a:t>
            </a:r>
            <a:br>
              <a:rPr lang="es-MX" sz="1600" b="1" dirty="0" smtClean="0">
                <a:latin typeface="Arial" pitchFamily="34" charset="0"/>
                <a:cs typeface="Arial" pitchFamily="34" charset="0"/>
              </a:rPr>
            </a:br>
            <a:r>
              <a:rPr lang="es-MX" sz="1600" b="1" dirty="0" smtClean="0">
                <a:latin typeface="Arial" pitchFamily="34" charset="0"/>
                <a:cs typeface="Arial" pitchFamily="34" charset="0"/>
              </a:rPr>
              <a:t>indicadores</a:t>
            </a:r>
            <a:endParaRPr lang="es-MX" sz="1600" b="1" dirty="0">
              <a:latin typeface="Arial" pitchFamily="34" charset="0"/>
              <a:cs typeface="Arial" pitchFamily="34" charset="0"/>
            </a:endParaRPr>
          </a:p>
        </p:txBody>
      </p:sp>
      <p:sp>
        <p:nvSpPr>
          <p:cNvPr id="3" name="2 Rectángulo redondeado"/>
          <p:cNvSpPr/>
          <p:nvPr/>
        </p:nvSpPr>
        <p:spPr>
          <a:xfrm>
            <a:off x="611560" y="332656"/>
            <a:ext cx="7848872" cy="9361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Rectángulo"/>
          <p:cNvSpPr/>
          <p:nvPr/>
        </p:nvSpPr>
        <p:spPr>
          <a:xfrm>
            <a:off x="683568" y="1484784"/>
            <a:ext cx="7776864" cy="1754326"/>
          </a:xfrm>
          <a:prstGeom prst="rect">
            <a:avLst/>
          </a:prstGeom>
        </p:spPr>
        <p:txBody>
          <a:bodyPr wrap="square">
            <a:spAutoFit/>
          </a:bodyPr>
          <a:lstStyle/>
          <a:p>
            <a:pPr algn="ctr"/>
            <a:r>
              <a:rPr lang="es-MX" dirty="0" smtClean="0">
                <a:latin typeface="Arial" pitchFamily="34" charset="0"/>
                <a:cs typeface="Arial" pitchFamily="34" charset="0"/>
              </a:rPr>
              <a:t>El diseño general de los indicadores es un </a:t>
            </a:r>
            <a:r>
              <a:rPr lang="es-MX" b="1" dirty="0" smtClean="0">
                <a:latin typeface="Arial" pitchFamily="34" charset="0"/>
                <a:cs typeface="Arial" pitchFamily="34" charset="0"/>
              </a:rPr>
              <a:t>cociente donde el</a:t>
            </a:r>
          </a:p>
          <a:p>
            <a:pPr algn="ctr"/>
            <a:r>
              <a:rPr lang="es-MX" b="1" dirty="0" smtClean="0">
                <a:latin typeface="Arial" pitchFamily="34" charset="0"/>
                <a:cs typeface="Arial" pitchFamily="34" charset="0"/>
              </a:rPr>
              <a:t>denominador nos sirve como referencia para comparación</a:t>
            </a:r>
            <a:r>
              <a:rPr lang="es-MX" b="1" dirty="0" smtClean="0">
                <a:latin typeface="Arial" pitchFamily="34" charset="0"/>
                <a:cs typeface="Arial" pitchFamily="34" charset="0"/>
              </a:rPr>
              <a:t>. </a:t>
            </a:r>
          </a:p>
          <a:p>
            <a:pPr algn="ctr"/>
            <a:endParaRPr lang="es-MX" b="1" dirty="0" smtClean="0">
              <a:latin typeface="Arial" pitchFamily="34" charset="0"/>
              <a:cs typeface="Arial" pitchFamily="34" charset="0"/>
            </a:endParaRPr>
          </a:p>
          <a:p>
            <a:pPr algn="ctr"/>
            <a:endParaRPr lang="es-MX" dirty="0">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1917991" y="2780928"/>
            <a:ext cx="4958265" cy="1048122"/>
          </a:xfrm>
          <a:prstGeom prst="rect">
            <a:avLst/>
          </a:prstGeom>
          <a:noFill/>
          <a:ln w="9525">
            <a:noFill/>
            <a:miter lim="800000"/>
            <a:headEnd/>
            <a:tailEnd/>
          </a:ln>
        </p:spPr>
      </p:pic>
      <p:sp>
        <p:nvSpPr>
          <p:cNvPr id="6" name="5 Rectángulo"/>
          <p:cNvSpPr/>
          <p:nvPr/>
        </p:nvSpPr>
        <p:spPr>
          <a:xfrm>
            <a:off x="467544" y="3933056"/>
            <a:ext cx="8424936" cy="2031325"/>
          </a:xfrm>
          <a:prstGeom prst="rect">
            <a:avLst/>
          </a:prstGeom>
        </p:spPr>
        <p:txBody>
          <a:bodyPr wrap="square">
            <a:spAutoFit/>
          </a:bodyPr>
          <a:lstStyle/>
          <a:p>
            <a:r>
              <a:rPr lang="es-MX" sz="1400" b="1" dirty="0" smtClean="0">
                <a:latin typeface="Arial" pitchFamily="34" charset="0"/>
                <a:cs typeface="Arial" pitchFamily="34" charset="0"/>
              </a:rPr>
              <a:t>Numerador</a:t>
            </a:r>
            <a:r>
              <a:rPr lang="es-MX" sz="1400" b="1" dirty="0" smtClean="0">
                <a:latin typeface="Arial" pitchFamily="34" charset="0"/>
                <a:cs typeface="Arial" pitchFamily="34" charset="0"/>
              </a:rPr>
              <a:t>:</a:t>
            </a:r>
          </a:p>
          <a:p>
            <a:endParaRPr lang="es-MX" sz="1400" b="1" dirty="0" smtClean="0">
              <a:latin typeface="Arial" pitchFamily="34" charset="0"/>
              <a:cs typeface="Arial" pitchFamily="34" charset="0"/>
            </a:endParaRPr>
          </a:p>
          <a:p>
            <a:pPr>
              <a:buFont typeface="Wingdings" pitchFamily="2" charset="2"/>
              <a:buChar char="Ø"/>
            </a:pPr>
            <a:r>
              <a:rPr lang="es-MX" sz="1400" dirty="0" smtClean="0">
                <a:latin typeface="Arial" pitchFamily="34" charset="0"/>
                <a:cs typeface="Arial" pitchFamily="34" charset="0"/>
              </a:rPr>
              <a:t>En </a:t>
            </a:r>
            <a:r>
              <a:rPr lang="es-MX" sz="1400" dirty="0" smtClean="0">
                <a:latin typeface="Arial" pitchFamily="34" charset="0"/>
                <a:cs typeface="Arial" pitchFamily="34" charset="0"/>
              </a:rPr>
              <a:t>general por sí solo aporta poca información</a:t>
            </a:r>
          </a:p>
          <a:p>
            <a:pPr>
              <a:buFont typeface="Wingdings" pitchFamily="2" charset="2"/>
              <a:buChar char="Ø"/>
            </a:pPr>
            <a:r>
              <a:rPr lang="es-MX" sz="1400" dirty="0" smtClean="0">
                <a:latin typeface="Arial" pitchFamily="34" charset="0"/>
                <a:cs typeface="Arial" pitchFamily="34" charset="0"/>
              </a:rPr>
              <a:t>En </a:t>
            </a:r>
            <a:r>
              <a:rPr lang="es-MX" sz="1400" dirty="0" smtClean="0">
                <a:latin typeface="Arial" pitchFamily="34" charset="0"/>
                <a:cs typeface="Arial" pitchFamily="34" charset="0"/>
              </a:rPr>
              <a:t>el caso del indicador de cobertura, equivale a las </a:t>
            </a:r>
            <a:r>
              <a:rPr lang="es-MX" sz="1400" dirty="0" smtClean="0">
                <a:latin typeface="Arial" pitchFamily="34" charset="0"/>
                <a:cs typeface="Arial" pitchFamily="34" charset="0"/>
              </a:rPr>
              <a:t>     actividades medidas </a:t>
            </a:r>
            <a:r>
              <a:rPr lang="es-MX" sz="1400" dirty="0" smtClean="0">
                <a:latin typeface="Arial" pitchFamily="34" charset="0"/>
                <a:cs typeface="Arial" pitchFamily="34" charset="0"/>
              </a:rPr>
              <a:t>tradicionalmente.</a:t>
            </a:r>
          </a:p>
          <a:p>
            <a:pPr>
              <a:buFont typeface="Wingdings" pitchFamily="2" charset="2"/>
              <a:buChar char="Ø"/>
            </a:pPr>
            <a:r>
              <a:rPr lang="es-MX" sz="1400" dirty="0" smtClean="0">
                <a:latin typeface="Arial" pitchFamily="34" charset="0"/>
                <a:cs typeface="Arial" pitchFamily="34" charset="0"/>
              </a:rPr>
              <a:t>En </a:t>
            </a:r>
            <a:r>
              <a:rPr lang="es-MX" sz="1400" dirty="0" smtClean="0">
                <a:latin typeface="Arial" pitchFamily="34" charset="0"/>
                <a:cs typeface="Arial" pitchFamily="34" charset="0"/>
              </a:rPr>
              <a:t>los demás indicadores, el numerador refiere el resultado </a:t>
            </a:r>
            <a:r>
              <a:rPr lang="es-MX" sz="1400" dirty="0" smtClean="0">
                <a:latin typeface="Arial" pitchFamily="34" charset="0"/>
                <a:cs typeface="Arial" pitchFamily="34" charset="0"/>
              </a:rPr>
              <a:t>o impacto </a:t>
            </a:r>
            <a:r>
              <a:rPr lang="es-MX" sz="1400" dirty="0" smtClean="0">
                <a:latin typeface="Arial" pitchFamily="34" charset="0"/>
                <a:cs typeface="Arial" pitchFamily="34" charset="0"/>
              </a:rPr>
              <a:t>logrado.</a:t>
            </a:r>
          </a:p>
          <a:p>
            <a:pPr>
              <a:buFont typeface="Wingdings" pitchFamily="2" charset="2"/>
              <a:buChar char="Ø"/>
            </a:pPr>
            <a:r>
              <a:rPr lang="es-MX" sz="1400" dirty="0" smtClean="0">
                <a:latin typeface="Arial" pitchFamily="34" charset="0"/>
                <a:cs typeface="Arial" pitchFamily="34" charset="0"/>
              </a:rPr>
              <a:t>Sin </a:t>
            </a:r>
            <a:r>
              <a:rPr lang="es-MX" sz="1400" dirty="0" smtClean="0">
                <a:latin typeface="Arial" pitchFamily="34" charset="0"/>
                <a:cs typeface="Arial" pitchFamily="34" charset="0"/>
              </a:rPr>
              <a:t>embargo, por sí solo, no informa si es suficiente lo que se </a:t>
            </a:r>
            <a:r>
              <a:rPr lang="es-MX" sz="1400" dirty="0" smtClean="0">
                <a:latin typeface="Arial" pitchFamily="34" charset="0"/>
                <a:cs typeface="Arial" pitchFamily="34" charset="0"/>
              </a:rPr>
              <a:t>está </a:t>
            </a:r>
            <a:r>
              <a:rPr lang="es-MX" sz="1400" dirty="0" smtClean="0"/>
              <a:t>haciendo.</a:t>
            </a:r>
            <a:endParaRPr lang="es-MX" sz="1400" dirty="0" smtClean="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latin typeface="Arial" pitchFamily="34" charset="0"/>
                <a:cs typeface="Arial" pitchFamily="34" charset="0"/>
              </a:rPr>
              <a:t>Suma de puntos</a:t>
            </a:r>
            <a:endParaRPr lang="es-MX" dirty="0">
              <a:latin typeface="Arial" pitchFamily="34" charset="0"/>
              <a:cs typeface="Arial" pitchFamily="34" charset="0"/>
            </a:endParaRPr>
          </a:p>
        </p:txBody>
      </p:sp>
      <p:sp>
        <p:nvSpPr>
          <p:cNvPr id="3" name="2 Rectángulo"/>
          <p:cNvSpPr/>
          <p:nvPr/>
        </p:nvSpPr>
        <p:spPr>
          <a:xfrm>
            <a:off x="611560" y="1484784"/>
            <a:ext cx="8136904" cy="646331"/>
          </a:xfrm>
          <a:prstGeom prst="rect">
            <a:avLst/>
          </a:prstGeom>
        </p:spPr>
        <p:txBody>
          <a:bodyPr wrap="square">
            <a:spAutoFit/>
          </a:bodyPr>
          <a:lstStyle/>
          <a:p>
            <a:r>
              <a:rPr lang="es-MX" dirty="0" smtClean="0">
                <a:latin typeface="Arial" pitchFamily="34" charset="0"/>
                <a:cs typeface="Arial" pitchFamily="34" charset="0"/>
              </a:rPr>
              <a:t>• Nos permite construir un indicador con más de tres variables.</a:t>
            </a:r>
            <a:endParaRPr lang="es-MX" dirty="0">
              <a:latin typeface="Arial" pitchFamily="34" charset="0"/>
              <a:cs typeface="Arial" pitchFamily="34" charset="0"/>
            </a:endParaRPr>
          </a:p>
        </p:txBody>
      </p:sp>
      <p:pic>
        <p:nvPicPr>
          <p:cNvPr id="2051" name="Picture 3"/>
          <p:cNvPicPr>
            <a:picLocks noChangeAspect="1" noChangeArrowheads="1"/>
          </p:cNvPicPr>
          <p:nvPr/>
        </p:nvPicPr>
        <p:blipFill>
          <a:blip r:embed="rId2" cstate="print"/>
          <a:srcRect/>
          <a:stretch>
            <a:fillRect/>
          </a:stretch>
        </p:blipFill>
        <p:spPr bwMode="auto">
          <a:xfrm>
            <a:off x="381000" y="2132856"/>
            <a:ext cx="8382000" cy="432048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197346"/>
            <a:ext cx="8064896" cy="5693866"/>
          </a:xfrm>
          <a:prstGeom prst="rect">
            <a:avLst/>
          </a:prstGeom>
        </p:spPr>
        <p:txBody>
          <a:bodyPr wrap="square">
            <a:spAutoFit/>
          </a:bodyPr>
          <a:lstStyle/>
          <a:p>
            <a:r>
              <a:rPr lang="es-MX" sz="2000" b="1" dirty="0" smtClean="0">
                <a:latin typeface="Arial" pitchFamily="34" charset="0"/>
                <a:cs typeface="Arial" pitchFamily="34" charset="0"/>
              </a:rPr>
              <a:t>Denominador:</a:t>
            </a:r>
          </a:p>
          <a:p>
            <a:endParaRPr lang="es-MX" dirty="0" smtClean="0">
              <a:latin typeface="Arial" pitchFamily="34" charset="0"/>
              <a:cs typeface="Arial" pitchFamily="34" charset="0"/>
            </a:endParaRPr>
          </a:p>
          <a:p>
            <a:r>
              <a:rPr lang="es-MX" dirty="0" smtClean="0">
                <a:latin typeface="Arial" pitchFamily="34" charset="0"/>
                <a:cs typeface="Arial" pitchFamily="34" charset="0"/>
              </a:rPr>
              <a:t>Sirve </a:t>
            </a:r>
            <a:r>
              <a:rPr lang="es-MX" dirty="0" smtClean="0">
                <a:latin typeface="Arial" pitchFamily="34" charset="0"/>
                <a:cs typeface="Arial" pitchFamily="34" charset="0"/>
              </a:rPr>
              <a:t>para:</a:t>
            </a:r>
          </a:p>
          <a:p>
            <a:endParaRPr lang="es-MX" dirty="0" smtClean="0">
              <a:latin typeface="Arial" pitchFamily="34" charset="0"/>
              <a:cs typeface="Arial" pitchFamily="34" charset="0"/>
            </a:endParaRPr>
          </a:p>
          <a:p>
            <a:r>
              <a:rPr lang="es-MX" dirty="0" smtClean="0">
                <a:latin typeface="Arial" pitchFamily="34" charset="0"/>
                <a:cs typeface="Arial" pitchFamily="34" charset="0"/>
              </a:rPr>
              <a:t>•</a:t>
            </a:r>
            <a:r>
              <a:rPr lang="es-MX" dirty="0" smtClean="0">
                <a:latin typeface="Arial" pitchFamily="34" charset="0"/>
                <a:cs typeface="Arial" pitchFamily="34" charset="0"/>
              </a:rPr>
              <a:t>Comparar el desempeño del numerador bajo algún</a:t>
            </a:r>
          </a:p>
          <a:p>
            <a:r>
              <a:rPr lang="es-MX" dirty="0" smtClean="0">
                <a:latin typeface="Arial" pitchFamily="34" charset="0"/>
                <a:cs typeface="Arial" pitchFamily="34" charset="0"/>
              </a:rPr>
              <a:t>contexto.</a:t>
            </a:r>
          </a:p>
          <a:p>
            <a:endParaRPr lang="es-MX" dirty="0" smtClean="0">
              <a:latin typeface="Arial" pitchFamily="34" charset="0"/>
              <a:cs typeface="Arial" pitchFamily="34" charset="0"/>
            </a:endParaRPr>
          </a:p>
          <a:p>
            <a:r>
              <a:rPr lang="es-MX" dirty="0" smtClean="0">
                <a:latin typeface="Arial" pitchFamily="34" charset="0"/>
                <a:cs typeface="Arial" pitchFamily="34" charset="0"/>
              </a:rPr>
              <a:t>•</a:t>
            </a:r>
            <a:r>
              <a:rPr lang="es-MX" dirty="0" smtClean="0">
                <a:latin typeface="Arial" pitchFamily="34" charset="0"/>
                <a:cs typeface="Arial" pitchFamily="34" charset="0"/>
              </a:rPr>
              <a:t>Cuantificar el universo o población objetivo.</a:t>
            </a:r>
          </a:p>
          <a:p>
            <a:endParaRPr lang="es-MX" dirty="0" smtClean="0">
              <a:latin typeface="Arial" pitchFamily="34" charset="0"/>
              <a:cs typeface="Arial" pitchFamily="34" charset="0"/>
            </a:endParaRPr>
          </a:p>
          <a:p>
            <a:r>
              <a:rPr lang="es-MX" dirty="0" smtClean="0">
                <a:latin typeface="Arial" pitchFamily="34" charset="0"/>
                <a:cs typeface="Arial" pitchFamily="34" charset="0"/>
              </a:rPr>
              <a:t>•</a:t>
            </a:r>
            <a:r>
              <a:rPr lang="es-MX" dirty="0" smtClean="0">
                <a:latin typeface="Arial" pitchFamily="34" charset="0"/>
                <a:cs typeface="Arial" pitchFamily="34" charset="0"/>
              </a:rPr>
              <a:t>Cuantificar los recursos utilizados.</a:t>
            </a:r>
          </a:p>
          <a:p>
            <a:endParaRPr lang="es-MX" b="1" dirty="0" smtClean="0">
              <a:latin typeface="Arial" pitchFamily="34" charset="0"/>
              <a:cs typeface="Arial" pitchFamily="34" charset="0"/>
            </a:endParaRPr>
          </a:p>
          <a:p>
            <a:r>
              <a:rPr lang="es-MX" sz="2000" b="1" dirty="0" smtClean="0">
                <a:latin typeface="Arial" pitchFamily="34" charset="0"/>
                <a:cs typeface="Arial" pitchFamily="34" charset="0"/>
              </a:rPr>
              <a:t>Factor </a:t>
            </a:r>
            <a:r>
              <a:rPr lang="es-MX" sz="2000" b="1" dirty="0" smtClean="0">
                <a:latin typeface="Arial" pitchFamily="34" charset="0"/>
                <a:cs typeface="Arial" pitchFamily="34" charset="0"/>
              </a:rPr>
              <a:t>de Escala:</a:t>
            </a:r>
          </a:p>
          <a:p>
            <a:endParaRPr lang="es-MX" dirty="0" smtClean="0">
              <a:latin typeface="Arial" pitchFamily="34" charset="0"/>
              <a:cs typeface="Arial" pitchFamily="34" charset="0"/>
            </a:endParaRPr>
          </a:p>
          <a:p>
            <a:pPr algn="ctr"/>
            <a:r>
              <a:rPr lang="es-MX" dirty="0" smtClean="0">
                <a:latin typeface="Arial" pitchFamily="34" charset="0"/>
                <a:cs typeface="Arial" pitchFamily="34" charset="0"/>
              </a:rPr>
              <a:t>Sirve </a:t>
            </a:r>
            <a:r>
              <a:rPr lang="es-MX" dirty="0" smtClean="0">
                <a:latin typeface="Arial" pitchFamily="34" charset="0"/>
                <a:cs typeface="Arial" pitchFamily="34" charset="0"/>
              </a:rPr>
              <a:t>para dimensionar el numerador</a:t>
            </a:r>
          </a:p>
          <a:p>
            <a:pPr algn="ctr"/>
            <a:r>
              <a:rPr lang="es-MX" dirty="0" smtClean="0">
                <a:latin typeface="Arial" pitchFamily="34" charset="0"/>
                <a:cs typeface="Arial" pitchFamily="34" charset="0"/>
              </a:rPr>
              <a:t>con respecto al denominador en</a:t>
            </a:r>
          </a:p>
          <a:p>
            <a:pPr algn="ctr"/>
            <a:r>
              <a:rPr lang="es-MX" dirty="0" smtClean="0">
                <a:latin typeface="Arial" pitchFamily="34" charset="0"/>
                <a:cs typeface="Arial" pitchFamily="34" charset="0"/>
              </a:rPr>
              <a:t>porcentaje o en una tasa;</a:t>
            </a:r>
          </a:p>
          <a:p>
            <a:pPr algn="ctr"/>
            <a:r>
              <a:rPr lang="es-MX" dirty="0" smtClean="0">
                <a:latin typeface="Arial" pitchFamily="34" charset="0"/>
                <a:cs typeface="Arial" pitchFamily="34" charset="0"/>
              </a:rPr>
              <a:t>generalmente, multiplicando el</a:t>
            </a:r>
          </a:p>
          <a:p>
            <a:pPr algn="ctr"/>
            <a:r>
              <a:rPr lang="es-MX" dirty="0" smtClean="0">
                <a:latin typeface="Arial" pitchFamily="34" charset="0"/>
                <a:cs typeface="Arial" pitchFamily="34" charset="0"/>
              </a:rPr>
              <a:t>cociente por 100 o por 1000.</a:t>
            </a:r>
          </a:p>
          <a:p>
            <a:pPr algn="ctr"/>
            <a:r>
              <a:rPr lang="es-MX" dirty="0" smtClean="0">
                <a:latin typeface="Arial" pitchFamily="34" charset="0"/>
                <a:cs typeface="Arial" pitchFamily="34" charset="0"/>
              </a:rPr>
              <a:t>Dirección de Innovación Gubernamental</a:t>
            </a:r>
            <a:endParaRPr lang="es-MX"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274638"/>
            <a:ext cx="6912768" cy="1498178"/>
          </a:xfrm>
        </p:spPr>
        <p:txBody>
          <a:bodyPr>
            <a:normAutofit/>
          </a:bodyPr>
          <a:lstStyle/>
          <a:p>
            <a:pPr algn="l"/>
            <a:r>
              <a:rPr lang="es-MX" sz="2000" b="1" dirty="0" smtClean="0">
                <a:effectLst>
                  <a:outerShdw blurRad="38100" dist="38100" dir="2700000" algn="tl">
                    <a:srgbClr val="000000">
                      <a:alpha val="43137"/>
                    </a:srgbClr>
                  </a:outerShdw>
                </a:effectLst>
                <a:latin typeface="Arial" pitchFamily="34" charset="0"/>
                <a:cs typeface="Arial" pitchFamily="34" charset="0"/>
              </a:rPr>
              <a:t>Las condiciones necesarias para construir </a:t>
            </a:r>
            <a:r>
              <a:rPr lang="es-MX" sz="2000" b="1" dirty="0" smtClean="0">
                <a:effectLst>
                  <a:outerShdw blurRad="38100" dist="38100" dir="2700000" algn="tl">
                    <a:srgbClr val="000000">
                      <a:alpha val="43137"/>
                    </a:srgbClr>
                  </a:outerShdw>
                </a:effectLst>
                <a:latin typeface="Arial" pitchFamily="34" charset="0"/>
                <a:cs typeface="Arial" pitchFamily="34" charset="0"/>
              </a:rPr>
              <a:t>indicadores son</a:t>
            </a:r>
            <a:r>
              <a:rPr lang="es-MX" sz="2000" b="1" dirty="0" smtClean="0">
                <a:effectLst>
                  <a:outerShdw blurRad="38100" dist="38100" dir="2700000" algn="tl">
                    <a:srgbClr val="000000">
                      <a:alpha val="43137"/>
                    </a:srgbClr>
                  </a:outerShdw>
                </a:effectLst>
                <a:latin typeface="Arial" pitchFamily="34" charset="0"/>
                <a:cs typeface="Arial" pitchFamily="34" charset="0"/>
              </a:rPr>
              <a:t>:</a:t>
            </a:r>
            <a:endParaRPr lang="es-MX" sz="2000" b="1" dirty="0">
              <a:effectLst>
                <a:outerShdw blurRad="38100" dist="38100" dir="2700000" algn="tl">
                  <a:srgbClr val="000000">
                    <a:alpha val="43137"/>
                  </a:srgbClr>
                </a:outerShdw>
              </a:effectLst>
              <a:latin typeface="Arial" pitchFamily="34" charset="0"/>
              <a:cs typeface="Arial" pitchFamily="34" charset="0"/>
            </a:endParaRPr>
          </a:p>
        </p:txBody>
      </p:sp>
      <p:pic>
        <p:nvPicPr>
          <p:cNvPr id="3074" name="Picture 2"/>
          <p:cNvPicPr>
            <a:picLocks noChangeAspect="1" noChangeArrowheads="1"/>
          </p:cNvPicPr>
          <p:nvPr/>
        </p:nvPicPr>
        <p:blipFill>
          <a:blip r:embed="rId2" cstate="print"/>
          <a:srcRect/>
          <a:stretch>
            <a:fillRect/>
          </a:stretch>
        </p:blipFill>
        <p:spPr bwMode="auto">
          <a:xfrm>
            <a:off x="0" y="1916832"/>
            <a:ext cx="8820150" cy="45529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1600" dirty="0" smtClean="0">
                <a:latin typeface="Arial" pitchFamily="34" charset="0"/>
                <a:cs typeface="Arial" pitchFamily="34" charset="0"/>
              </a:rPr>
              <a:t>En </a:t>
            </a:r>
            <a:r>
              <a:rPr lang="es-MX" sz="1600" b="1" dirty="0" smtClean="0">
                <a:latin typeface="Arial" pitchFamily="34" charset="0"/>
                <a:cs typeface="Arial" pitchFamily="34" charset="0"/>
              </a:rPr>
              <a:t>resumen, el empleo de indicadores en una</a:t>
            </a:r>
            <a:br>
              <a:rPr lang="es-MX" sz="1600" b="1" dirty="0" smtClean="0">
                <a:latin typeface="Arial" pitchFamily="34" charset="0"/>
                <a:cs typeface="Arial" pitchFamily="34" charset="0"/>
              </a:rPr>
            </a:br>
            <a:r>
              <a:rPr lang="es-MX" sz="1600" dirty="0" smtClean="0">
                <a:latin typeface="Arial" pitchFamily="34" charset="0"/>
                <a:cs typeface="Arial" pitchFamily="34" charset="0"/>
              </a:rPr>
              <a:t>organización es útil para:</a:t>
            </a:r>
            <a:endParaRPr lang="es-MX" sz="1600" dirty="0">
              <a:latin typeface="Arial" pitchFamily="34" charset="0"/>
              <a:cs typeface="Arial" pitchFamily="34" charset="0"/>
            </a:endParaRPr>
          </a:p>
        </p:txBody>
      </p:sp>
      <p:sp>
        <p:nvSpPr>
          <p:cNvPr id="3" name="2 Rectángulo"/>
          <p:cNvSpPr/>
          <p:nvPr/>
        </p:nvSpPr>
        <p:spPr>
          <a:xfrm>
            <a:off x="899592" y="1443841"/>
            <a:ext cx="4824536" cy="4801314"/>
          </a:xfrm>
          <a:prstGeom prst="rect">
            <a:avLst/>
          </a:prstGeom>
        </p:spPr>
        <p:txBody>
          <a:bodyPr wrap="square">
            <a:spAutoFit/>
          </a:bodyPr>
          <a:lstStyle/>
          <a:p>
            <a:r>
              <a:rPr lang="es-MX" dirty="0" smtClean="0">
                <a:latin typeface="Arial" pitchFamily="34" charset="0"/>
                <a:cs typeface="Arial" pitchFamily="34" charset="0"/>
              </a:rPr>
              <a:t>• Producir información que revele el</a:t>
            </a:r>
          </a:p>
          <a:p>
            <a:r>
              <a:rPr lang="es-MX" b="1" dirty="0" smtClean="0">
                <a:latin typeface="Arial" pitchFamily="34" charset="0"/>
                <a:cs typeface="Arial" pitchFamily="34" charset="0"/>
              </a:rPr>
              <a:t>desempeño de cualquier área de</a:t>
            </a:r>
          </a:p>
          <a:p>
            <a:r>
              <a:rPr lang="es-MX" dirty="0" smtClean="0">
                <a:latin typeface="Arial" pitchFamily="34" charset="0"/>
                <a:cs typeface="Arial" pitchFamily="34" charset="0"/>
              </a:rPr>
              <a:t>la institución y verificar el</a:t>
            </a:r>
          </a:p>
          <a:p>
            <a:r>
              <a:rPr lang="es-MX" b="1" dirty="0" smtClean="0">
                <a:latin typeface="Arial" pitchFamily="34" charset="0"/>
                <a:cs typeface="Arial" pitchFamily="34" charset="0"/>
              </a:rPr>
              <a:t>cumplimiento de sus objetivos en</a:t>
            </a:r>
          </a:p>
          <a:p>
            <a:r>
              <a:rPr lang="es-MX" dirty="0" smtClean="0">
                <a:latin typeface="Arial" pitchFamily="34" charset="0"/>
                <a:cs typeface="Arial" pitchFamily="34" charset="0"/>
              </a:rPr>
              <a:t>términos de </a:t>
            </a:r>
            <a:r>
              <a:rPr lang="es-MX" b="1" dirty="0" smtClean="0">
                <a:latin typeface="Arial" pitchFamily="34" charset="0"/>
                <a:cs typeface="Arial" pitchFamily="34" charset="0"/>
              </a:rPr>
              <a:t>resultados.</a:t>
            </a:r>
          </a:p>
          <a:p>
            <a:endParaRPr lang="es-MX" dirty="0" smtClean="0">
              <a:latin typeface="Arial" pitchFamily="34" charset="0"/>
              <a:cs typeface="Arial" pitchFamily="34" charset="0"/>
            </a:endParaRPr>
          </a:p>
          <a:p>
            <a:r>
              <a:rPr lang="es-MX" dirty="0" smtClean="0">
                <a:latin typeface="Arial" pitchFamily="34" charset="0"/>
                <a:cs typeface="Arial" pitchFamily="34" charset="0"/>
              </a:rPr>
              <a:t>• </a:t>
            </a:r>
            <a:r>
              <a:rPr lang="es-MX" b="1" dirty="0" smtClean="0">
                <a:latin typeface="Arial" pitchFamily="34" charset="0"/>
                <a:cs typeface="Arial" pitchFamily="34" charset="0"/>
              </a:rPr>
              <a:t>Evaluar sistemáticamente el costo de los servicios y</a:t>
            </a:r>
          </a:p>
          <a:p>
            <a:r>
              <a:rPr lang="es-MX" dirty="0" smtClean="0">
                <a:latin typeface="Arial" pitchFamily="34" charset="0"/>
                <a:cs typeface="Arial" pitchFamily="34" charset="0"/>
              </a:rPr>
              <a:t>de la producción de bienes, así como su </a:t>
            </a:r>
            <a:r>
              <a:rPr lang="es-MX" b="1" dirty="0" smtClean="0">
                <a:latin typeface="Arial" pitchFamily="34" charset="0"/>
                <a:cs typeface="Arial" pitchFamily="34" charset="0"/>
              </a:rPr>
              <a:t>calidad,</a:t>
            </a:r>
          </a:p>
          <a:p>
            <a:r>
              <a:rPr lang="es-MX" dirty="0" smtClean="0">
                <a:latin typeface="Arial" pitchFamily="34" charset="0"/>
                <a:cs typeface="Arial" pitchFamily="34" charset="0"/>
              </a:rPr>
              <a:t>su </a:t>
            </a:r>
            <a:r>
              <a:rPr lang="es-MX" b="1" dirty="0" smtClean="0">
                <a:latin typeface="Arial" pitchFamily="34" charset="0"/>
                <a:cs typeface="Arial" pitchFamily="34" charset="0"/>
              </a:rPr>
              <a:t>impacto y su pertinencia.</a:t>
            </a:r>
            <a:endParaRPr lang="es-MX" dirty="0">
              <a:latin typeface="Arial" pitchFamily="34" charset="0"/>
              <a:cs typeface="Arial" pitchFamily="34" charset="0"/>
            </a:endParaRPr>
          </a:p>
        </p:txBody>
      </p:sp>
      <p:sp>
        <p:nvSpPr>
          <p:cNvPr id="4098" name="AutoShape 2" descr="data:image/jpeg;base64,/9j/4AAQSkZJRgABAQAAAQABAAD/2wCEAAkGBxQSEhUUExQWFRUXGBgXFxgYGBgaFxoYFxcXGB4YGhocHCggGBwlHBcUITEhJSkrLi4uFx8zODMsNygtLiwBCgoKDg0OGxAQGiwmICQsLCwsLCwsLCwsLCwsLCwsLCwsLCwsLCwsLCwsLCwsLCwsLCwsLCwsLCwsLCwsLCwsLP/AABEIALgBBgMBIgACEQEDEQH/xAAbAAABBQEBAAAAAAAAAAAAAAAFAAIDBAYBB//EADwQAAIABAQCCAQFAgYDAQAAAAECAAMRIQQFEjFBUQYTIjJhcYGRQqGxwSNS0eHwFGIHM3KCkqIVQ1MW/8QAGQEAAwEBAQAAAAAAAAAAAAAAAAEDAgQF/8QAIxEAAgICAgEFAQEAAAAAAAAAAAECEQMhEjFBBBMiUWFxMv/aAAwDAQACEQMRAD8A1UKFCjIChQoUAChQoUAChQoUAChQoUACh8MEdrDAcIRMSYbCu+woOZ+0X/8Ax6hKipbepjUVbozKVIHIpPgIjxJ0AHhx/WJsTiUlirED+cBGdzLPi4KotFO5O59OEdXsxqjmWaV34D8mZURMDAPKMVqAEHpWHrvHLxZ2KLfQ2HCK2KmaHA4G4iZJghMT0SR0Q0NCDQgJAYeDEYhwMADxDgYYDDgYYEix2IwYeDABIDHQYYDHawASAx0GIwYcDCGSQoaDCgAz0KFChCFChQoAFChQoAFChQoAFHCYfJlM5oor9IK4bKQLsdR/6/vDSYm0gZhsM0zui3M2EE5OWIt2qx58PQRfBpS1vDYRxVGw2jVeEZ5CG9/TygVnuOmSwoRQNRIDMa0PC36wTxLMF7NyKW5iIMbhhOlsvMVB5N/LRtR8Mw2ZXF5FiFcsVE4g1YBgx50puB5c4r9IMMBLlzDLEp21AoLWGzU4RbcNOdAB1cyWCHetAAp3J8Bx4x0SsPMmCXSbiHJo0wtSnDsi9RxvFlLZNpUBMrxOhhGhmdIZaLvqbkv3PCMtjJQDstagEjzHOL2RsJaTAZKl5dHq4NNBIAFLAHxjOW1s6/SzVcX4H4nNnnMtQqgG3H5xp8qw6sAWNfpGWzvq+tLyiCrgPQfCSLr5gxcy3NpgBVE1MBWp225Rx5eT6O321JppG1MsaSooBT2jL4bE0JU8DSKGIx8yZ3mJ8Nh7CO5cBrBMTg+PY/UemcYcg8jV2vD5hK0DClYIYYjTaA/SLFpRaMCym4HI84UczlKq0efZaV4eDFLBTdQrFsGOgY8GHgxEDD6wwHiHCGAw4QAPBjtYYIdAA+sKGwoAAUKFCjIChQoUAChRyt6C5iZcMfi9h+sbhBy6MynGPZBWpoLw/qud/CJ9NPCOGOyGCK7OSeeT0g1h2BAK0ApsBbziQtSpoSNzzqIGZbOodJ47QQ5/KIzxqLKRnasgOYKNNQ1GO52vw9IuxWeRWp2PLdT5iJ0FABCUaHbEHqStOHuDFVj1QVVBILewMS4yUSAVPaBtT6RHhpDFgztccOUZb3odAnPJfUzOs0hkcFXXap8+Fbe0UUnTWQiTLXDyyCC27Ef6jQn0jXTZYazAEb0PMQzEygy08LcoopJdmWm1oyWCwkmUy0GomoDngw4U4bx3pBIBTWxfQl3VadoDn5R1pehzL4Ndd6hhcfpF6VM1qKi+xEdEopqiMJuEuQDCyp2HmTFkCSE06H1E6ySKqai5pe0UcsnaJgYAluABp702EWp2EcztE+adAPYUW7J2pwX5wfy/DS9DKqad1Ycb+McPHwe5GScP6Uc2lzXpNdFUbdk194FTWKqSp7Q2glIDIkyRLR3Jbtsf7big8ooEe8c8lTOzD88Ti/4TZUXxK0M3tDuodmPhT7xCwqCInyh2WYSkpNQ7rltIFRvTiR94disOyNR9yNQod68Rz4wqro8ScXF0/A7J8QaU4iCpcxmTi+qmUpuKiLpzFyLUAjTmdEIpoLysV2iDwi+pjKScSesud40cmcKRtO0TkqdFkQ6IBMiVWhmR4h0MrHQYYD4UcrCgADQobWJ5WFZt+yPnCSAhrFiVgybmw+cXJclV8PE/rEWNxySwdRuAW0imqg5DzIEUUBWTSZIC2FLw11hmXYrWXUqUZSKqSDvWhBG43ieYI64aVHDlXyKrCBmMzJUqF7Tedh5mKudZtconkx+witg8BMnd1KDmdvfjFulbMJWV5uYTCa6iOQEOlY+bwdveC/8A+Zf8yj3hszo86i7ingIfuQHwkgfKzydLNQ5PgbiD+V9KlY6Zq6TsGHd9RwgFjMu6ta78PEwLdaegrGXCM0aUnHs9TWw533HHxh/Hb1jN9D806yWZbd5BbxX9jaNEpjhlDi+J0KVqx0cqeXzjtY5X2pt94JDQMzPAFjVTp8YakgI4oCQ9vLxMFW7Q3tw/WsUcTK1KV/lYlknN68DjCK2C+kuC1yw4Hal3H+nj+sQZRitWlq94aTwFRxgphZmpaG5U0b2+hgH/AE5lTWQmx7SeA8PKDFrR14p+GW807ExJvWMigjUBxINQPtA1tWImM0tD2jUAcPM7QdmShOlEEGhHHcEbGIsmxJ06dqWoPC0Tz6OrFPgwPmGSFAkyYC1Dp0Jc34knaJscsxgrMmhFAVeNAOZjR4vDCZLdK95SBzBOx96RkMuxIVXkywzMWo5PNTsAPHjEoytHL6lXLk/JHiZhSrg6aAgG3Han+6JMTjBOEtiauECv4kE0P/Ej2gkmRTHU1AAoaar34dnzpAtJx6qk0SxMBFAoAYAVB1U4cocZKSaRPC6aK8wbHlGhwD1WM5iASrAb0NPOFg8uxDyTMLGg3UmlqbjgRF8CtUdqmovYex+I0svjBHDTKiMMpowMa7LJlVEbyR4ujmzO5WEo6DEYaOgxgiS1hQ2sKGAxcKEO1bbnwivOzBVDlTqZDoK37x+G16kGKec4rrpeqS7K0lqsKEMKbgoRuBekU5GXtOZ2caRMpq07MNIKuhpejA2PBo6IwVbI8myxjs1D6RQ9U7EFwCW7ANQU3VgdJ47QsLhpzBq6KTKBywJJCjTUUswYX4UrE6mXJpqJcgEigGlAaLbTQItRStIsZTmBmhg4owpWm1+G5uLxq6WgW2Wctway9VKmy3YljQVoKngKw3OJ/VynfkLeewi9KFK18IC9MGP9O3LUtfeFjmrSI5Y29Aro5lHWNrfujYczz8o3MqUFFBAHJ5gVVA5QYbEgC8PK3Jm4JJE7wOxx34xPPxAVSzGgHHhAKZnKvXSjsOdBT6woRZqTBmdzWFKC25pAiZ2rgDnGl61JppQjwNoq47IiLi0dMZpaZCUb2CMoZknIU3B9xx9KVjcYDPEmOZdKNtvasZHLcNocnexHygzglRgswAqy2NeN+cZypN2OBqIX0haokWUY5WWQz6UiCetLxYWWa3J/nCHkLxrTnE6tGgamF7RcWqAD6cQOcQ5xl+uXqXvL2hzPMesGFl12oaVpEbA8eyfGFVM0m07AuSMoahNQ11F9xWoEQ5tIKYgOtaTL+TCx9xSO4vDmXNAFQNWtSBseI/nOCuPl9ZLtuO0OdR4eIico32dan5RfwOA1KGLW5CAWaYbqMVUWWZRuVxYj6Qa6O4rUlOX7RX6cYHrMPrHelHWPId75fSMSxLjolKbl2Pw04MOyai49RGPzPChMU4aWolsNZetGGpTte51CDvRyYDvbUAfWlDFbp1l4ZJc2/Yah8m5+v1iGKLjIS7Mup/nGIsBh5TzeqZpusmxoCoJuLb0g7gJS6bARUzdik0ETVkh1oTS5ItuNrUjrw3GR0TdoDzZemo3IJFfIxoMkmWgHisKZbFCa7EEcQwqDBHIpnCOjMumTy+GaQGO1himOxAiPjsNBhQADp2HbCyyVeoXSDVQFVeLaF7xHuYhmPiDpBDaDUdlQCRX4lr2ag84u5PgmRCGC0bkSQSbG1BQEcPrF5EVQFXYWG1gBwjq5URSBmByYCzm2wAqAFO4NKVBtaDSW2hkq/raG4vErLXUxoPmfKJSk2zMnWkWIq5jhetltLPxD5xNJm6lDCorz3h6xO62IzmSy2ZhwAArFufjVMzqgQa+MCc8Uy5jKapKY6qjjzFYHYM1mB5aaQhFyb+vpHdGPJcjDlWi70geb1gWZdBtTY/vHMLLnTQKHRLrS1jQeHGNfjpKlakVivLw8tgCGII5GkJZddD4bKODydVIoxJ8YJZkQB6QnYICB78YBZlPJ4wlcmN6RDJcF4JY1hpGgjhYc6wIwwobxYwkkf1Eu/wAQiko2ZizbawlKm8MlYnUeXLxG1YWJlahUb847KkgGvHnHKdC48TFf4odMThUEiSfxpqmp4y0NRq8zcD1jGZJnM2VLlNKmMiFqTa9rtHidVbE094BdKsacRmE9z/8AQqPBU7IHyPvFjC4lJVVfuOKN4ciPGMSKYmk9nrHRPpBMxExkdFVlFaqd1rSpX4SftGtZdQ+keVf4Y4rDS5s0LPDTHCgBzRjQk0Fd/KPUZUzwoeRgW1sMneihmGH1KaWYdoeY/aFgcQGCtx2MEMQtDWAk78KYfyvceBHCBpVZmEt0Pkv1OIp8Lmo9f3jUmjqQbgih8jGXzJC0sOO8l/TjBrJcXrlgxgpJUZTLZRw81pdKaHoL7qbg32jR5nhhNkTE/MhA89wfcCKPS3DUdZg+IaG8wKqYtZTiC0lTQ1AofS1ohPTsyYLKMWx01tRirD5QTz3AsZQmdWG0NXt2ABtWJJ2X9VipwoAr6Zqcwa3FOJqDGrxslcRhXlttMlm3Hav1EUj4ZTn4PMscszUGmUqwFCvdoLUHlEmUvR6RTkTzNVJUuUwVKgAVY1JuSaW2i4MLMlMrOhUNtXjSOvJ/g1P/ACamWbQ+IMM1VETRzETsKFCgAuO9L/ypgDLxP9PMZZjWI1Df+D94lxWZNNOmQtQPjNhflFadkZKM5fU/AcDTevzjojGuznWlZbGYTZ1pChV/OfsIt4TLFQ6mJmTPzNc+Q5CH4XFoZQcUC0vyFNxDpaTJtxSWvBmFWPiBwjLt6RgqyMT1RKTDYU0EcRTanOLmFxqs2ihDU1UI4bREMKiv2QZjEVqb1objkKg8OUV5i6J8pq1VtSA+BFRWCcE0xrRZzrCibKYHgCQfEQCB/CFgoArbcmNay1FPQxi81wzyCVJqh7p+0HppX8bHPWzTHGy2kgk3peBwx/8AUDq1TsjdzAESXIF7GDeEx64WXRhqY8BufOOlwrrsypX2cxEl5QsainGKkyZW54xamGfibsBKQ/m3MUpmGaSaG48Y1D6fYn+HMVPGkAbxWnAzAfAekJEMwgAXPDhSLWaMJSBF3PHn4xvrSM/rJMj6RtJ7DjUo9x5cxGxy3MVnrVdvKhrHm6SrVjadF0pKtziWWC7NwkzxHpTgjhsdNVqikxj/ALXJYEeFD8oosNZttHt3TnokmPlhgQk5AQrHYitdDeFakHhHjOa9HsVhGpMlOBwYAsp8QwtHKXTH4PKpbI02ZVtBAKAXO1CTyv8AKPSeguMmpMmJrLSlVDoLVKFjTSK7C1acLx5fkuOYTCuhpisCrIqliQRyHt6mPaegOQmThwzyhLdzq0blV2Go8WpUmFTsspRUTXrRlgNm1GUqNxceBEXsRi1lWJq3BRv+0B0LMSSACSTQGtvGLQhfZyTnXRPk+JDAj3+kWMqmdXNaWeBt5G8B5M4CbRSDXcDgf5SCmYW0zRws3lHPKPHR1J8o2Hc3wvWyHUb0qvmtx9IzXRye2pl8iK/NfkY02W4kOoINQRWM5ik6jFMPhY615X3+cRyLQHekeE7Uqdbsko1t0fYe9feCfR6YClNIXSSABy4evGO4yR1spl4FT77iA/Rtx1pBJ7QBpw1LbeFjfxoCpp6nFTU2Gqo8n7Q+sLpalZKv+Vwfe0P6cYfTOSYPiShp+aW1R8j8onzBOtwjjeqVHmKH7RfwUW0DsueqiLkCclm1UeUFaxkkPrChsKACyEvQfpYbx3ET9JCqNTHuqPqeQilPxLSpZqKtXTXgD+Unw4HjEuMwjy5ZMsku1A7UqTxtfsgRfjbOaUrJTl1qu1aEHSoASta0PO8Tai9yNXiTRF/WJMOPwQNyAPIn7+cRpfgXI4CyiNmUcp2l7Wog0oLLevHjcCKmfy9KnkGEwe/aH394sY56IasFpfSvga7wJzbOUmgIooKUJbf0/nGBI0G/6gJQM3ZPdJ+h/WO47DrMUo167U4HgfCAGW4UzHDsSUXu1O5FreUaCXz/AJ5xCUOBRdbMZjWeUDL4g2PhziPLmVGBCa3HFrgHyjWZjlizheoI2MZ7EYF8Oam45iOrFmjNU+yEotOzQYLDlvxJpqdwOUCsxJmuEQVPhA9syJsSaRNlObCTODHunst5Hj6RtQa2HJdBMYVcOhJNTS5+wjMYueXapgjnuYddMND2Aez4+MVMGAXW1Y3BUrZmTvSHSZZsOMbPKJemUtfiJjNZdILt5kn50jYSxRQBfYe28Rzy1RTGhS7cYsK4pfjy2PpEem9YcLUqbna0cz1pFeyVGVTYHnyEQs7MSAQqim12P6RTzTNZUi8xr0soux8ljJTM/wAViiwVeol1IFDVyo4s3CvIe8FtdjSsP57mMmQN6v8AlW7eR5Rlp2Pn4g0H4aH4Qdx4njFrAZGTc3+fvGgweXEbAAc9z6QPI6opHDG7A2UYXq/CDst9akXobXFIWNky5I1sQBxLHiIC4npFciShcji1l9OJhaWzpXFIPdHMT1bGUdiSV8xuv3HmYt9MgBKWcAWaWe6tCxViBbyNDGayyc7kl73DDSLinL5+8aZhrUg/EKGvjHLPMloz7V7Iej+YiehqrKyMVKtSoIAI2tcEGKiSRLxZ3FCWXlRht6GsVsnxAlT+qK0Zww1V3aWBRT46L+kEs9FDLmcQdJ8jcQ4aZAl6Xyesw2sf+tg3oeyfr8ooZJM1SgDyI+o+kHpA66QykU1KR7iMh0am01IfhYg3joj0UgDMpOlmX8rEexpBwGBGNXRi5g/MQw/3AfesFEMIwySsdhsKAR3PRqWW3CYVqP7rX+dPaJsRPvpr2QSNbbVHCnxN4xFma16qWdusb0FQQfn8oHYzNQAba2uCx7o/0j7x1JHIH8KBRqB7jvNx9OEKoNrm+y2UeZ4xVyNmZNT6ixB8qUtFrFYuWq0Jpz0mnoTCGPRCezVV5gUrTxEOm4OWgUhVHaHAVvaAb5+O7JQE81qf+x/SHS8snzhqnP1a8hc08+UFUBYyOUazEGyuT/y/hg0MP4/KBuGw6SAUk1LmleNaA8fC3vBPCu1KMRq4gGvvGZRTHyZw4fxgVn7NLkswsRShHjBqsZXpzj6KskG5OpvADaFjxRckEpOjOti3IqW38B+kRJU+MNXaLeCwjuaKpP8AOMd7dESBbE+tIK5bl7AGYR8JoPO33gphcnWSoZrsTwuR5RbafYilBy39zEnNy6NUl2NyTDrLAr3jQDwH8EFyff8AnvACbjVk0d2CqOJ+3MwHzTpo83sYVKD/AOjC/wDtXh5n2iGZV5LYYufSNfj8xlSF1TXCg7cz5Dcxlcf0omzqrIHVrtqN3PlwWBeX5O8xusmkux4tcxrMvycLS0QcjpWJIBZdlDE6m7RNyTufMxpsLgABSlOO0R4zN5Eiqk6m4Kl29eAgPPzrETzSWOqXwu3vwhGtI0WKxcqQKuwXkNz7QCxXSaY/ZkS9I/M129F2EMwHR1mOprkm5O59TB84GRhk1TnVAL3N/QbmFZnlZmZWTzJzaphLtza/tyjRZd0Zp3v2ihiemiAgYWQZlu+50KD/AKaaj60gHiWxeLoJ01qAk6ZdZcs3rQqD2gPExlySFs0mLzHDYZmXWGI+FAGI40tYbjeAmI6S4ma1JSJKl13Pbcj5KvziTCdGqCoABJ4j+Xg5hsgAFW7Q48Fp9I5+MVs28jaoz+WylEzrphaZM1VBJLkE2sBZfaNNmEgvKdQaErY70IuDS0Dcfn2EwzFOsVmFOxLGtv8ArtAxulU+YaSMNpH5prfPSKxLhOUrRI0nQzHh0oJnWlTdqUAPKwpakDMQvU4+alqNR19RX61hdHcWUek6fK1EGktRShuSak1PsIk6SYlGnypim+kqeG1/WO+ykLsH9KEpPlvwZKf8T+8WcM1oh6T3lS3/ACtT0YH9o5gW7MKxTWy3ChQoZki6TYItOWrqqsK32FBuee0UZE6StLnEEbBVotfvGsx+Uy5zAvenCJ8Ng0SyqBHUpKjlaM1MxeLmghV6tabnf7ARFl2Q6z+I/WU57Dy/aDWaNqOkEsa2UU0g+JNa+gMOwzdXQzaA8CK3PILuTteCxlnCYBJfdF+f6RWxFaEM1mvpF2PgOQi9Jdm7yldqAm/twilmGbS5Lqr1qbkhahFLBAzn4VLGkZ6DbJgjMLnqxxUUrtuzeX0MVMyzaXhtIEtnBVnJTTaXL06nNTVqBgaCpsTFNcS8ya0jEaWlPMaSU0kFCO2gY17STEBNbUIIhuXZUxVk/ElLLma8OzBNa6tWtdIqpl3oK8G8BGWxpfZpFoRUGoIqCNqHjFDH5NJmksy9o8QaGHYVUkSklKS2hQgrv2RxMNeYW3NuQ2h8qGoWCpmRyE7upj5/tFyTLEvuEgcxa3jD3AANSANyf4bc/WM7j+k6r2ZK9Y1d7hP1MaWTexSwtr4hic4QFmIUD4jGbzDpLXs4ddR/O1lHkN284ovhZuIbVNYtyGyjyG0FJGXrLXU5CrzNocsrfWi2L0iW5bAsvLnmtrmsXbmdh5DhB3C5YFFTQD5RWnZ0otJQsfzNZfQbmK/9LOn/AOYxP9uy+3GOaWWKO1UtIMr0jkyl0qpmsDand9Wp9IrHF4jFWLaFO6pYU8TuYacLJw4rOdU8DdvbcxHK6VlSVwsgUP8A7Jn2QfcxD3m3+E8lJBrLejNBUgAbmu3nFidm+Ew9geucfDLv7tsIzE9cRiT+NMZh+XZf+It7wZy/o+Auo0pzNgPWD3U3SIEWI6SYqdVZaiQm3Zu3/I7egirhcgLsWftOd2N2PqYKzMfhZIpr1sOEsavSuwijiukuIZlWRIVF4s3aceQpSvGD5SGGcLkAW52AJJO3qSYixme4PD6gX1sNxL7XEC52FyOMZ2ZkmJxIInznmVNRUWoRQrpFt6wZy7ogoOoipIoa7Utw9BDWP7FZRm9NZzlVkSQitsz1duIrbsilBz3iguBxeKDCe7saqQGNBah7q0FN432CyRUooUAU5WgxJy9V2AjSivAGATo0wppdJY4krVt+FwIsYzo2qyyxabMK0O9ENbbCg+sarH5xhMKD1s2WunhUFh6C8Z/Munkh0IlI83UtAe4tx41PyjVDXYKw+C0U0BJYreg39YWdYITJRqNiGB2Ivup4EQJxOY4lx+GFlnhYt71iquCxEynWPRq2JYsADuVApRuVdoUYO7Lr6Ro0mdbgWq2ohe9SlWRqEgcNjEGUzKqPKCeWy1lyurCmgXSK+RFfqYBZO1KjkSPaNNbMZYtU2HIUN1R2AkabDTdaK9CNQBodxW9D4x1ozHRLECX+CSSTq50DJpDAVuwatdW3ZNo1BjoapnPdoqvrJooCji1KknwH6wxXlS3lqzfiTNQUtdm0DUb8DxpFLpVLmHDu0vVVO2yqSpmIK6k1AVW16i9ogzbKP6qXhzLnBDLGtHC6t0GkrU13AueFYVhQxMzecJsp0VOsWckrSTXUgZWlvXZ6FHFNwYq4DK587DqkwdTMlAylLgTOskzEAKuFIvsN95YPGDoy6Us0TSPxeNC1C2nSW01pqpbVStLRZecTGG67HZBKwMtCjsoeaiBBMIHWUApvwrvHZ85iabD+bw8QEzjPZUs0B6x7jSt6eZ2EJSHBWwlSnoIDZj0lly6rL/FfwPZHmftAadNn4qzHSn5F29eJhh6iRZjqYfCoqfrQQuaOiOP7GTuuxR/EPZ4ILKPTiYtf0cqSKzGA8Pi9oqNmM6baWBKXwu1POlogXDy5ZrNerHcd5onLIl0WSouvm7HsyU0j8zb+gFveIRlzOdc1q/3MbD7CODHMbSZYUc2uT6bCHHKnftTWNuLGgH2EQlOUu2JzSOnHSZdkUzW8LL/yO/pDGxOKnWBEpeUvf1c3jj4/DSfiMw8kH3NorTOkU9v8qUsscCe23zsPYxniyblKRewnR1R2mp4s33JiX/yOFl/H1hHBL/PaAL5dOnkGc7P/AKjUeg2HtBbA5Dp/gg9v7YLG/I6b0ic2kywg5tc/oIrsk6d/mMzDkTb24QYODlyxV2VBzYgRVmdIcMnd1TDyRbe5oIrGNdI2saQdy7o0KA+RjQYXIFHCMRI/xAxBUJJkIgUU1Mxdt/ygAfMxE+PxmIHbnMAbEL2R8os+tmfakeh4mbh8OKTJiJw7RFT5DeAeJ/xBwstjLlh5rha2BVaeJb7Axlk6Mh7MCeNamvvvBfDdG1sSoqABXjQeML9BQKc7/ELFzur6mUktHqK0MwixvWwG3KBeLGPxKsJ0xn7YooYqrJUHgN942krKQCDTh/LROVly6l2VafmIUfMwXTo0oKjEYboiNbtYB1pQC9aEaidjanCDWW9G+rlqtalQL7E8YvTuk2El7zAx/sBb0sIHTunKAHRJd72LEIPuYO+x2kEpeXMOCL51JP0hYnLiCCWO1LAAW+cZ2d0uxL9yXLT0LH3MUJ+Mxc3vzWpyHZHyjXIccqi7NWkhZRJJC1/M36mAcgjrn0kEFqgja9DAqXk5Jq1SfGpg1l+C0Qm7Flzc1VBUQo4BChEDrsZWMdkldY707KrSssrUOJmw7YYMPERqEJoKihoKitaHlXj5woUdUn0cyO0iHELpTsdmnIbDw5QoUYGDja/8/n6xFmedSpFmJLcEW7ftChRjIVUU2ZrGZnPxNR/lS+QPD+5oHDFyZVlHWtyWy+rR2FEGzpjFIbiMVOcdtxLTkDQH13MVZM5FtLQueey/qY5CiTbCcq6LfUzXFXYInIdkfvESz8NK2PWHkg+5tHYUOKsx2dOcTmtKRZY595vnb5REcumTbzWZ/M1HttChRpJFEi/IyYKKtQDmTQRK2Kw8v4tR5INXz2hQo1FWaSKc7pC+0nDgf3TG+w/WKjz8ZN3m6ByQU/eFCitJHRHGns7J6PljViSeZgrh+j6m5WvneFChllCJeGFlS+8yL5kD5RJIz3CSq9ottTSpa8KFCZyZ8rXxSGzumq7S5DHxZgvyAMUp3SnFP3VlpyoKkepjkKM9nNyZTn4jFTe/OmHwB0j2FIgTJampufG/1jsKAyy7JyYcouS8qHKFCgEWUwAHCJ1w4HCFCgAkWWI7SFCgYHYUKFC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4100" name="Picture 4" descr="http://www.cambiopesodolar.com.mx/wp-content/uploads/billetes-mexico1.jpg"/>
          <p:cNvPicPr>
            <a:picLocks noChangeAspect="1" noChangeArrowheads="1"/>
          </p:cNvPicPr>
          <p:nvPr/>
        </p:nvPicPr>
        <p:blipFill>
          <a:blip r:embed="rId2" cstate="print"/>
          <a:srcRect/>
          <a:stretch>
            <a:fillRect/>
          </a:stretch>
        </p:blipFill>
        <p:spPr bwMode="auto">
          <a:xfrm>
            <a:off x="6012160" y="2564904"/>
            <a:ext cx="2304256" cy="21907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b="1" dirty="0" smtClean="0">
                <a:latin typeface="Arial" pitchFamily="34" charset="0"/>
                <a:cs typeface="Arial" pitchFamily="34" charset="0"/>
              </a:rPr>
              <a:t>Clasificación de los indicadores</a:t>
            </a:r>
            <a:endParaRPr lang="es-MX" sz="2800" dirty="0">
              <a:latin typeface="Arial" pitchFamily="34" charset="0"/>
              <a:cs typeface="Arial" pitchFamily="34" charset="0"/>
            </a:endParaRPr>
          </a:p>
        </p:txBody>
      </p:sp>
      <p:sp>
        <p:nvSpPr>
          <p:cNvPr id="3" name="2 Rectángulo"/>
          <p:cNvSpPr/>
          <p:nvPr/>
        </p:nvSpPr>
        <p:spPr>
          <a:xfrm>
            <a:off x="539552" y="1916832"/>
            <a:ext cx="8064896" cy="4216539"/>
          </a:xfrm>
          <a:prstGeom prst="rect">
            <a:avLst/>
          </a:prstGeom>
        </p:spPr>
        <p:txBody>
          <a:bodyPr wrap="square">
            <a:spAutoFit/>
          </a:bodyPr>
          <a:lstStyle/>
          <a:p>
            <a:pPr algn="ctr"/>
            <a:r>
              <a:rPr lang="es-MX" dirty="0" smtClean="0">
                <a:latin typeface="Arial" pitchFamily="34" charset="0"/>
                <a:cs typeface="Arial" pitchFamily="34" charset="0"/>
              </a:rPr>
              <a:t>Con base en la ubicación de los indicadores</a:t>
            </a:r>
          </a:p>
          <a:p>
            <a:pPr algn="ctr"/>
            <a:r>
              <a:rPr lang="es-MX" dirty="0" smtClean="0">
                <a:latin typeface="Arial" pitchFamily="34" charset="0"/>
                <a:cs typeface="Arial" pitchFamily="34" charset="0"/>
              </a:rPr>
              <a:t>en las fases y áreas de proceso institucional</a:t>
            </a:r>
          </a:p>
          <a:p>
            <a:pPr algn="ctr"/>
            <a:r>
              <a:rPr lang="es-MX" dirty="0" smtClean="0">
                <a:latin typeface="Arial" pitchFamily="34" charset="0"/>
                <a:cs typeface="Arial" pitchFamily="34" charset="0"/>
              </a:rPr>
              <a:t>se distinguen cuatro tipos de indicadores:</a:t>
            </a:r>
          </a:p>
          <a:p>
            <a:endParaRPr lang="es-MX" dirty="0" smtClean="0">
              <a:latin typeface="Arial" pitchFamily="34" charset="0"/>
              <a:cs typeface="Arial" pitchFamily="34" charset="0"/>
            </a:endParaRPr>
          </a:p>
          <a:p>
            <a:r>
              <a:rPr lang="es-MX" sz="2800" b="1" dirty="0" smtClean="0">
                <a:latin typeface="Arial" pitchFamily="34" charset="0"/>
                <a:cs typeface="Arial" pitchFamily="34" charset="0"/>
              </a:rPr>
              <a:t>•</a:t>
            </a:r>
            <a:r>
              <a:rPr lang="es-MX" sz="2800" b="1" dirty="0" smtClean="0">
                <a:latin typeface="Arial" pitchFamily="34" charset="0"/>
                <a:cs typeface="Arial" pitchFamily="34" charset="0"/>
              </a:rPr>
              <a:t>Estratégicos;</a:t>
            </a:r>
          </a:p>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	•</a:t>
            </a:r>
            <a:r>
              <a:rPr lang="es-MX" sz="2800" b="1" dirty="0" smtClean="0">
                <a:latin typeface="Arial" pitchFamily="34" charset="0"/>
                <a:cs typeface="Arial" pitchFamily="34" charset="0"/>
              </a:rPr>
              <a:t>De Proceso;</a:t>
            </a:r>
          </a:p>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		•</a:t>
            </a:r>
            <a:r>
              <a:rPr lang="es-MX" sz="2800" b="1" dirty="0" smtClean="0">
                <a:latin typeface="Arial" pitchFamily="34" charset="0"/>
                <a:cs typeface="Arial" pitchFamily="34" charset="0"/>
              </a:rPr>
              <a:t>De Proyecto, y</a:t>
            </a:r>
          </a:p>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			•</a:t>
            </a:r>
            <a:r>
              <a:rPr lang="es-MX" sz="2800" b="1" dirty="0" smtClean="0">
                <a:latin typeface="Arial" pitchFamily="34" charset="0"/>
                <a:cs typeface="Arial" pitchFamily="34" charset="0"/>
              </a:rPr>
              <a:t>De Servicios.</a:t>
            </a:r>
            <a:endParaRPr lang="es-MX" sz="2800" b="1"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b="1" dirty="0" smtClean="0">
                <a:latin typeface="Arial" pitchFamily="34" charset="0"/>
                <a:cs typeface="Arial" pitchFamily="34" charset="0"/>
              </a:rPr>
              <a:t>Tipos de Indicadores</a:t>
            </a:r>
            <a:endParaRPr lang="es-MX" sz="3200" dirty="0">
              <a:latin typeface="Arial" pitchFamily="34" charset="0"/>
              <a:cs typeface="Arial" pitchFamily="34" charset="0"/>
            </a:endParaRPr>
          </a:p>
        </p:txBody>
      </p:sp>
      <p:pic>
        <p:nvPicPr>
          <p:cNvPr id="30722" name="Picture 2"/>
          <p:cNvPicPr>
            <a:picLocks noChangeAspect="1" noChangeArrowheads="1"/>
          </p:cNvPicPr>
          <p:nvPr/>
        </p:nvPicPr>
        <p:blipFill>
          <a:blip r:embed="rId2" cstate="print"/>
          <a:srcRect/>
          <a:stretch>
            <a:fillRect/>
          </a:stretch>
        </p:blipFill>
        <p:spPr bwMode="auto">
          <a:xfrm>
            <a:off x="755576" y="1504950"/>
            <a:ext cx="7776864" cy="4948386"/>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rmAutofit/>
          </a:bodyPr>
          <a:lstStyle/>
          <a:p>
            <a:r>
              <a:rPr lang="es-MX" sz="2800" b="1" dirty="0" smtClean="0">
                <a:latin typeface="Arial" pitchFamily="34" charset="0"/>
                <a:cs typeface="Arial" pitchFamily="34" charset="0"/>
              </a:rPr>
              <a:t>Dimensiones que evalúan los indicadores</a:t>
            </a:r>
            <a:endParaRPr lang="es-MX" sz="2800" dirty="0">
              <a:latin typeface="Arial" pitchFamily="34" charset="0"/>
              <a:cs typeface="Arial" pitchFamily="34" charset="0"/>
            </a:endParaRPr>
          </a:p>
        </p:txBody>
      </p:sp>
      <p:pic>
        <p:nvPicPr>
          <p:cNvPr id="31746" name="Picture 2"/>
          <p:cNvPicPr>
            <a:picLocks noChangeAspect="1" noChangeArrowheads="1"/>
          </p:cNvPicPr>
          <p:nvPr/>
        </p:nvPicPr>
        <p:blipFill>
          <a:blip r:embed="rId2" cstate="print"/>
          <a:srcRect/>
          <a:stretch>
            <a:fillRect/>
          </a:stretch>
        </p:blipFill>
        <p:spPr bwMode="auto">
          <a:xfrm>
            <a:off x="611560" y="1556792"/>
            <a:ext cx="7992888" cy="4816599"/>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92697"/>
            <a:ext cx="7772400" cy="2232247"/>
          </a:xfrm>
        </p:spPr>
        <p:txBody>
          <a:bodyPr>
            <a:normAutofit/>
          </a:bodyPr>
          <a:lstStyle/>
          <a:p>
            <a:r>
              <a:rPr lang="es-MX" sz="3000" b="1" dirty="0" smtClean="0">
                <a:latin typeface="Arial" pitchFamily="34" charset="0"/>
                <a:cs typeface="Arial" pitchFamily="34" charset="0"/>
              </a:rPr>
              <a:t>Evaluación Programática Municipal</a:t>
            </a:r>
            <a:r>
              <a:rPr lang="es-MX" dirty="0" smtClean="0"/>
              <a:t/>
            </a:r>
            <a:br>
              <a:rPr lang="es-MX" dirty="0" smtClean="0"/>
            </a:br>
            <a:endParaRPr lang="es-MX" dirty="0"/>
          </a:p>
        </p:txBody>
      </p:sp>
      <p:sp>
        <p:nvSpPr>
          <p:cNvPr id="3" name="2 Subtítulo"/>
          <p:cNvSpPr>
            <a:spLocks noGrp="1"/>
          </p:cNvSpPr>
          <p:nvPr>
            <p:ph type="subTitle" idx="1"/>
          </p:nvPr>
        </p:nvSpPr>
        <p:spPr>
          <a:xfrm>
            <a:off x="539552" y="2996952"/>
            <a:ext cx="7848872" cy="2641848"/>
          </a:xfrm>
        </p:spPr>
        <p:txBody>
          <a:bodyPr>
            <a:normAutofit/>
          </a:bodyPr>
          <a:lstStyle/>
          <a:p>
            <a:r>
              <a:rPr lang="es-MX" sz="2800" dirty="0" smtClean="0">
                <a:latin typeface="Arial" pitchFamily="34" charset="0"/>
                <a:cs typeface="Arial" pitchFamily="34" charset="0"/>
              </a:rPr>
              <a:t>Indicadores de evaluación del desempeño</a:t>
            </a:r>
          </a:p>
          <a:p>
            <a:endParaRPr lang="es-MX" sz="2800" dirty="0" smtClean="0">
              <a:latin typeface="Arial" pitchFamily="34" charset="0"/>
              <a:cs typeface="Arial" pitchFamily="34" charset="0"/>
            </a:endParaRPr>
          </a:p>
          <a:p>
            <a:endParaRPr lang="es-MX" b="1" dirty="0" smtClean="0">
              <a:latin typeface="Arial" pitchFamily="34" charset="0"/>
              <a:cs typeface="Arial" pitchFamily="34" charset="0"/>
            </a:endParaRPr>
          </a:p>
          <a:p>
            <a:r>
              <a:rPr lang="es-MX" b="1" dirty="0" smtClean="0">
                <a:latin typeface="Arial" pitchFamily="34" charset="0"/>
                <a:cs typeface="Arial" pitchFamily="34" charset="0"/>
              </a:rPr>
              <a:t>Ejercicio Fiscal 2016</a:t>
            </a:r>
          </a:p>
          <a:p>
            <a:endParaRPr lang="es-MX"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b="1" dirty="0" smtClean="0">
                <a:latin typeface="Arial" pitchFamily="34" charset="0"/>
                <a:cs typeface="Arial" pitchFamily="34" charset="0"/>
              </a:rPr>
              <a:t>Metodología para el diseño de indicadores</a:t>
            </a:r>
            <a:endParaRPr lang="es-MX" sz="3200" dirty="0">
              <a:latin typeface="Arial" pitchFamily="34" charset="0"/>
              <a:cs typeface="Arial" pitchFamily="34" charset="0"/>
            </a:endParaRPr>
          </a:p>
        </p:txBody>
      </p:sp>
      <p:sp>
        <p:nvSpPr>
          <p:cNvPr id="3" name="2 Rectángulo"/>
          <p:cNvSpPr/>
          <p:nvPr/>
        </p:nvSpPr>
        <p:spPr>
          <a:xfrm>
            <a:off x="251520" y="1484784"/>
            <a:ext cx="8640960" cy="5016758"/>
          </a:xfrm>
          <a:prstGeom prst="rect">
            <a:avLst/>
          </a:prstGeom>
        </p:spPr>
        <p:txBody>
          <a:bodyPr wrap="square">
            <a:spAutoFit/>
          </a:bodyPr>
          <a:lstStyle/>
          <a:p>
            <a:pPr algn="ctr"/>
            <a:r>
              <a:rPr lang="es-MX" sz="1600" dirty="0" smtClean="0">
                <a:latin typeface="Arial" pitchFamily="34" charset="0"/>
                <a:cs typeface="Arial" pitchFamily="34" charset="0"/>
              </a:rPr>
              <a:t>Es conveniente tener presente que no existe una metodología</a:t>
            </a:r>
          </a:p>
          <a:p>
            <a:pPr algn="ctr"/>
            <a:r>
              <a:rPr lang="es-MX" sz="1600" dirty="0" smtClean="0">
                <a:latin typeface="Arial" pitchFamily="34" charset="0"/>
                <a:cs typeface="Arial" pitchFamily="34" charset="0"/>
              </a:rPr>
              <a:t>única para el diseño de indicadores. La que se revisará a</a:t>
            </a:r>
          </a:p>
          <a:p>
            <a:pPr algn="ctr"/>
            <a:r>
              <a:rPr lang="es-MX" sz="1600" dirty="0" smtClean="0">
                <a:latin typeface="Arial" pitchFamily="34" charset="0"/>
                <a:cs typeface="Arial" pitchFamily="34" charset="0"/>
              </a:rPr>
              <a:t>continuación se basa fundamentalmente en la definición de los</a:t>
            </a:r>
          </a:p>
          <a:p>
            <a:pPr algn="ctr"/>
            <a:r>
              <a:rPr lang="es-MX" sz="1600" dirty="0" smtClean="0">
                <a:latin typeface="Arial" pitchFamily="34" charset="0"/>
                <a:cs typeface="Arial" pitchFamily="34" charset="0"/>
              </a:rPr>
              <a:t>componentes y factores críticos de éxito. Ésta, asume que </a:t>
            </a:r>
            <a:r>
              <a:rPr lang="es-MX" sz="1600" b="1" dirty="0" smtClean="0">
                <a:latin typeface="Arial" pitchFamily="34" charset="0"/>
                <a:cs typeface="Arial" pitchFamily="34" charset="0"/>
              </a:rPr>
              <a:t>son los</a:t>
            </a:r>
          </a:p>
          <a:p>
            <a:pPr algn="ctr"/>
            <a:r>
              <a:rPr lang="es-MX" sz="1600" b="1" dirty="0" smtClean="0">
                <a:latin typeface="Arial" pitchFamily="34" charset="0"/>
                <a:cs typeface="Arial" pitchFamily="34" charset="0"/>
              </a:rPr>
              <a:t>responsables de los programas, procesos o servicios quienes</a:t>
            </a:r>
          </a:p>
          <a:p>
            <a:pPr algn="ctr"/>
            <a:r>
              <a:rPr lang="es-MX" sz="1600" b="1" dirty="0" smtClean="0">
                <a:latin typeface="Arial" pitchFamily="34" charset="0"/>
                <a:cs typeface="Arial" pitchFamily="34" charset="0"/>
              </a:rPr>
              <a:t>participarán en la construcción de los indicadores, pues son ellos</a:t>
            </a:r>
          </a:p>
          <a:p>
            <a:pPr algn="ctr"/>
            <a:r>
              <a:rPr lang="es-MX" sz="1600" dirty="0" smtClean="0">
                <a:latin typeface="Arial" pitchFamily="34" charset="0"/>
                <a:cs typeface="Arial" pitchFamily="34" charset="0"/>
              </a:rPr>
              <a:t>quienes poseen un conocimiento sobre lo que se desea medir y</a:t>
            </a:r>
          </a:p>
          <a:p>
            <a:pPr algn="ctr"/>
            <a:r>
              <a:rPr lang="es-MX" sz="1600" dirty="0" smtClean="0">
                <a:latin typeface="Arial" pitchFamily="34" charset="0"/>
                <a:cs typeface="Arial" pitchFamily="34" charset="0"/>
              </a:rPr>
              <a:t>evaluar, y la mejor manera de realizarlo</a:t>
            </a:r>
            <a:r>
              <a:rPr lang="es-MX" sz="1600" dirty="0" smtClean="0">
                <a:latin typeface="Arial" pitchFamily="34" charset="0"/>
                <a:cs typeface="Arial" pitchFamily="34" charset="0"/>
              </a:rPr>
              <a:t>.</a:t>
            </a:r>
          </a:p>
          <a:p>
            <a:endParaRPr lang="es-MX" sz="1600" dirty="0" smtClean="0">
              <a:latin typeface="Arial" pitchFamily="34" charset="0"/>
              <a:cs typeface="Arial" pitchFamily="34" charset="0"/>
            </a:endParaRPr>
          </a:p>
          <a:p>
            <a:pPr algn="ctr"/>
            <a:r>
              <a:rPr lang="es-MX" sz="1600" dirty="0" smtClean="0">
                <a:latin typeface="Arial" pitchFamily="34" charset="0"/>
                <a:cs typeface="Arial" pitchFamily="34" charset="0"/>
              </a:rPr>
              <a:t>El </a:t>
            </a:r>
            <a:r>
              <a:rPr lang="es-MX" sz="1600" dirty="0" smtClean="0">
                <a:latin typeface="Arial" pitchFamily="34" charset="0"/>
                <a:cs typeface="Arial" pitchFamily="34" charset="0"/>
              </a:rPr>
              <a:t>proceso requiere un conocimiento profundo</a:t>
            </a:r>
          </a:p>
          <a:p>
            <a:pPr algn="ctr"/>
            <a:r>
              <a:rPr lang="es-MX" sz="1600" dirty="0" smtClean="0">
                <a:latin typeface="Arial" pitchFamily="34" charset="0"/>
                <a:cs typeface="Arial" pitchFamily="34" charset="0"/>
              </a:rPr>
              <a:t>del tema a evaluar, así como de análisis y</a:t>
            </a:r>
          </a:p>
          <a:p>
            <a:pPr algn="ctr"/>
            <a:r>
              <a:rPr lang="es-MX" sz="1600" dirty="0" smtClean="0">
                <a:latin typeface="Arial" pitchFamily="34" charset="0"/>
                <a:cs typeface="Arial" pitchFamily="34" charset="0"/>
              </a:rPr>
              <a:t>reflexión para identificar los </a:t>
            </a:r>
            <a:r>
              <a:rPr lang="es-MX" sz="1600" b="1" dirty="0" smtClean="0">
                <a:latin typeface="Arial" pitchFamily="34" charset="0"/>
                <a:cs typeface="Arial" pitchFamily="34" charset="0"/>
              </a:rPr>
              <a:t>parámetros que mejor</a:t>
            </a:r>
          </a:p>
          <a:p>
            <a:pPr algn="ctr"/>
            <a:r>
              <a:rPr lang="es-MX" sz="1600" b="1" dirty="0" smtClean="0">
                <a:latin typeface="Arial" pitchFamily="34" charset="0"/>
                <a:cs typeface="Arial" pitchFamily="34" charset="0"/>
              </a:rPr>
              <a:t>reflejen la realidad de lo que se intenta evaluar.</a:t>
            </a:r>
            <a:endParaRPr lang="es-MX" sz="16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cstate="print"/>
          <a:srcRect/>
          <a:stretch>
            <a:fillRect/>
          </a:stretch>
        </p:blipFill>
        <p:spPr bwMode="auto">
          <a:xfrm>
            <a:off x="2555776" y="1556792"/>
            <a:ext cx="6352151" cy="4032448"/>
          </a:xfrm>
          <a:prstGeom prst="rect">
            <a:avLst/>
          </a:prstGeom>
          <a:noFill/>
          <a:ln w="9525">
            <a:noFill/>
            <a:miter lim="800000"/>
            <a:headEnd/>
            <a:tailEnd/>
          </a:ln>
        </p:spPr>
      </p:pic>
      <p:pic>
        <p:nvPicPr>
          <p:cNvPr id="32772" name="Picture 4" descr="https://encrypted-tbn2.gstatic.com/images?q=tbn:ANd9GcTkwku1zV3ChdLdF1crn9Q23G-9WZWSCsO7BKLP3NQpVFiYTpmV"/>
          <p:cNvPicPr>
            <a:picLocks noChangeAspect="1" noChangeArrowheads="1"/>
          </p:cNvPicPr>
          <p:nvPr/>
        </p:nvPicPr>
        <p:blipFill>
          <a:blip r:embed="rId3" cstate="print"/>
          <a:srcRect/>
          <a:stretch>
            <a:fillRect/>
          </a:stretch>
        </p:blipFill>
        <p:spPr bwMode="auto">
          <a:xfrm>
            <a:off x="395537" y="764705"/>
            <a:ext cx="1728192" cy="2441414"/>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srcRect/>
          <a:stretch>
            <a:fillRect/>
          </a:stretch>
        </p:blipFill>
        <p:spPr bwMode="auto">
          <a:xfrm>
            <a:off x="755576" y="260648"/>
            <a:ext cx="7920880" cy="792088"/>
          </a:xfrm>
          <a:prstGeom prst="rect">
            <a:avLst/>
          </a:prstGeom>
          <a:noFill/>
          <a:ln w="9525">
            <a:noFill/>
            <a:miter lim="800000"/>
            <a:headEnd/>
            <a:tailEnd/>
          </a:ln>
        </p:spPr>
      </p:pic>
      <p:pic>
        <p:nvPicPr>
          <p:cNvPr id="35843" name="Picture 3"/>
          <p:cNvPicPr>
            <a:picLocks noChangeAspect="1" noChangeArrowheads="1"/>
          </p:cNvPicPr>
          <p:nvPr/>
        </p:nvPicPr>
        <p:blipFill>
          <a:blip r:embed="rId3" cstate="print"/>
          <a:srcRect/>
          <a:stretch>
            <a:fillRect/>
          </a:stretch>
        </p:blipFill>
        <p:spPr bwMode="auto">
          <a:xfrm>
            <a:off x="251520" y="1412776"/>
            <a:ext cx="8650163" cy="2664296"/>
          </a:xfrm>
          <a:prstGeom prst="rect">
            <a:avLst/>
          </a:prstGeom>
          <a:noFill/>
          <a:ln w="9525">
            <a:noFill/>
            <a:miter lim="800000"/>
            <a:headEnd/>
            <a:tailEnd/>
          </a:ln>
        </p:spPr>
      </p:pic>
      <p:sp>
        <p:nvSpPr>
          <p:cNvPr id="7" name="6 CuadroTexto"/>
          <p:cNvSpPr txBox="1"/>
          <p:nvPr/>
        </p:nvSpPr>
        <p:spPr>
          <a:xfrm>
            <a:off x="2339752" y="1628800"/>
            <a:ext cx="3888432" cy="800219"/>
          </a:xfrm>
          <a:prstGeom prst="rect">
            <a:avLst/>
          </a:prstGeom>
          <a:solidFill>
            <a:schemeClr val="bg1"/>
          </a:solidFill>
        </p:spPr>
        <p:txBody>
          <a:bodyPr wrap="square" rtlCol="0">
            <a:spAutoFit/>
          </a:bodyPr>
          <a:lstStyle/>
          <a:p>
            <a:pPr algn="ctr"/>
            <a:r>
              <a:rPr lang="es-MX" sz="2800" b="1" dirty="0" smtClean="0">
                <a:latin typeface="Arial" pitchFamily="34" charset="0"/>
                <a:cs typeface="Arial" pitchFamily="34" charset="0"/>
              </a:rPr>
              <a:t>5669</a:t>
            </a:r>
            <a:r>
              <a:rPr lang="es-MX" dirty="0" smtClean="0"/>
              <a:t>  </a:t>
            </a:r>
          </a:p>
          <a:p>
            <a:endParaRPr lang="es-MX" dirty="0"/>
          </a:p>
        </p:txBody>
      </p:sp>
      <p:sp>
        <p:nvSpPr>
          <p:cNvPr id="8" name="7 CuadroTexto"/>
          <p:cNvSpPr txBox="1"/>
          <p:nvPr/>
        </p:nvSpPr>
        <p:spPr>
          <a:xfrm>
            <a:off x="2267744" y="2492896"/>
            <a:ext cx="4104456" cy="800219"/>
          </a:xfrm>
          <a:prstGeom prst="rect">
            <a:avLst/>
          </a:prstGeom>
          <a:solidFill>
            <a:schemeClr val="bg1"/>
          </a:solidFill>
        </p:spPr>
        <p:txBody>
          <a:bodyPr wrap="square" rtlCol="0">
            <a:spAutoFit/>
          </a:bodyPr>
          <a:lstStyle/>
          <a:p>
            <a:pPr algn="ctr"/>
            <a:r>
              <a:rPr lang="es-MX" sz="2800" b="1" dirty="0" smtClean="0">
                <a:latin typeface="Arial" pitchFamily="34" charset="0"/>
                <a:cs typeface="Arial" pitchFamily="34" charset="0"/>
              </a:rPr>
              <a:t>5585</a:t>
            </a:r>
          </a:p>
          <a:p>
            <a:endParaRPr lang="es-MX" dirty="0"/>
          </a:p>
        </p:txBody>
      </p:sp>
      <p:sp>
        <p:nvSpPr>
          <p:cNvPr id="9" name="8 CuadroTexto"/>
          <p:cNvSpPr txBox="1"/>
          <p:nvPr/>
        </p:nvSpPr>
        <p:spPr>
          <a:xfrm>
            <a:off x="2915816" y="1052736"/>
            <a:ext cx="3384376" cy="523220"/>
          </a:xfrm>
          <a:prstGeom prst="rect">
            <a:avLst/>
          </a:prstGeom>
          <a:noFill/>
        </p:spPr>
        <p:txBody>
          <a:bodyPr wrap="square" rtlCol="0">
            <a:spAutoFit/>
          </a:bodyPr>
          <a:lstStyle/>
          <a:p>
            <a:r>
              <a:rPr lang="es-MX" sz="1400" b="1" dirty="0" smtClean="0">
                <a:latin typeface="Arial" pitchFamily="34" charset="0"/>
                <a:cs typeface="Arial" pitchFamily="34" charset="0"/>
              </a:rPr>
              <a:t>CUENTAS PREDIALES</a:t>
            </a:r>
          </a:p>
          <a:p>
            <a:endParaRPr lang="es-MX" sz="1400" b="1" dirty="0" smtClean="0">
              <a:latin typeface="Arial" pitchFamily="34" charset="0"/>
              <a:cs typeface="Arial" pitchFamily="34" charset="0"/>
            </a:endParaRPr>
          </a:p>
        </p:txBody>
      </p:sp>
      <p:graphicFrame>
        <p:nvGraphicFramePr>
          <p:cNvPr id="10" name="9 Tabla"/>
          <p:cNvGraphicFramePr>
            <a:graphicFrameLocks noGrp="1"/>
          </p:cNvGraphicFramePr>
          <p:nvPr/>
        </p:nvGraphicFramePr>
        <p:xfrm>
          <a:off x="395536" y="4293096"/>
          <a:ext cx="8496944" cy="1656080"/>
        </p:xfrm>
        <a:graphic>
          <a:graphicData uri="http://schemas.openxmlformats.org/drawingml/2006/table">
            <a:tbl>
              <a:tblPr firstRow="1" bandRow="1">
                <a:tableStyleId>{2D5ABB26-0587-4C30-8999-92F81FD0307C}</a:tableStyleId>
              </a:tblPr>
              <a:tblGrid>
                <a:gridCol w="2376264"/>
                <a:gridCol w="2240699"/>
                <a:gridCol w="1755745"/>
                <a:gridCol w="2124236"/>
              </a:tblGrid>
              <a:tr h="370840">
                <a:tc>
                  <a:txBody>
                    <a:bodyPr/>
                    <a:lstStyle/>
                    <a:p>
                      <a:pPr algn="ctr"/>
                      <a:r>
                        <a:rPr lang="es-MX" sz="1200" dirty="0" smtClean="0">
                          <a:ln>
                            <a:solidFill>
                              <a:sysClr val="windowText" lastClr="000000"/>
                            </a:solidFill>
                          </a:ln>
                          <a:solidFill>
                            <a:sysClr val="windowText" lastClr="000000"/>
                          </a:solidFill>
                        </a:rPr>
                        <a:t>UNIDAD DE MEDIDA</a:t>
                      </a:r>
                      <a:endParaRPr lang="es-MX" sz="1200" dirty="0" smtClean="0">
                        <a:ln>
                          <a:solidFill>
                            <a:sysClr val="windowText" lastClr="000000"/>
                          </a:solidFill>
                        </a:ln>
                        <a:solidFill>
                          <a:sysClr val="windowText" lastClr="00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MX" sz="1200" dirty="0" smtClean="0">
                          <a:ln>
                            <a:solidFill>
                              <a:sysClr val="windowText" lastClr="000000"/>
                            </a:solidFill>
                          </a:ln>
                          <a:solidFill>
                            <a:sysClr val="windowText" lastClr="000000"/>
                          </a:solidFill>
                        </a:rPr>
                        <a:t>PERIODICIDAD</a:t>
                      </a:r>
                      <a:endParaRPr lang="es-MX" sz="1200" dirty="0">
                        <a:ln>
                          <a:solidFill>
                            <a:sysClr val="windowText" lastClr="000000"/>
                          </a:solidFill>
                        </a:ln>
                        <a:solidFill>
                          <a:sysClr val="windowText" lastClr="00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MX" sz="1200" dirty="0" smtClean="0">
                          <a:ln>
                            <a:solidFill>
                              <a:sysClr val="windowText" lastClr="000000"/>
                            </a:solidFill>
                          </a:ln>
                          <a:solidFill>
                            <a:sysClr val="windowText" lastClr="000000"/>
                          </a:solidFill>
                        </a:rPr>
                        <a:t>DIMENSION</a:t>
                      </a:r>
                      <a:endParaRPr lang="es-MX" sz="1200" dirty="0">
                        <a:ln>
                          <a:solidFill>
                            <a:sysClr val="windowText" lastClr="000000"/>
                          </a:solidFill>
                        </a:ln>
                        <a:solidFill>
                          <a:sysClr val="windowText" lastClr="00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MX" sz="1200" dirty="0" smtClean="0">
                          <a:ln>
                            <a:solidFill>
                              <a:sysClr val="windowText" lastClr="000000"/>
                            </a:solidFill>
                          </a:ln>
                          <a:solidFill>
                            <a:sysClr val="windowText" lastClr="000000"/>
                          </a:solidFill>
                        </a:rPr>
                        <a:t>APLICA A:</a:t>
                      </a:r>
                    </a:p>
                    <a:p>
                      <a:endParaRPr lang="es-MX" sz="1200" dirty="0">
                        <a:ln>
                          <a:solidFill>
                            <a:sysClr val="windowText" lastClr="000000"/>
                          </a:solidFill>
                        </a:ln>
                        <a:solidFill>
                          <a:sysClr val="windowText" lastClr="00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70840">
                <a:tc>
                  <a:txBody>
                    <a:bodyPr/>
                    <a:lstStyle/>
                    <a:p>
                      <a:pPr algn="ctr"/>
                      <a:r>
                        <a:rPr lang="es-MX" sz="1200" baseline="0" smtClean="0">
                          <a:ln>
                            <a:solidFill>
                              <a:sysClr val="windowText" lastClr="000000"/>
                            </a:solidFill>
                          </a:ln>
                          <a:solidFill>
                            <a:sysClr val="windowText" lastClr="000000"/>
                          </a:solidFill>
                          <a:latin typeface="Arial" pitchFamily="34" charset="0"/>
                          <a:cs typeface="Arial" pitchFamily="34" charset="0"/>
                        </a:rPr>
                        <a:t>1.50 </a:t>
                      </a:r>
                      <a:r>
                        <a:rPr lang="es-MX" sz="1200" baseline="0" dirty="0" smtClean="0">
                          <a:ln>
                            <a:solidFill>
                              <a:sysClr val="windowText" lastClr="000000"/>
                            </a:solidFill>
                          </a:ln>
                          <a:solidFill>
                            <a:sysClr val="windowText" lastClr="000000"/>
                          </a:solidFill>
                          <a:latin typeface="Arial" pitchFamily="34" charset="0"/>
                          <a:cs typeface="Arial" pitchFamily="34" charset="0"/>
                        </a:rPr>
                        <a:t>%</a:t>
                      </a:r>
                      <a:endParaRPr lang="es-MX" sz="1200" dirty="0" smtClean="0">
                        <a:ln>
                          <a:solidFill>
                            <a:sysClr val="windowText" lastClr="000000"/>
                          </a:solidFill>
                        </a:ln>
                        <a:solidFill>
                          <a:sysClr val="windowText" lastClr="00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MX" sz="1200" dirty="0" smtClean="0">
                          <a:ln>
                            <a:solidFill>
                              <a:sysClr val="windowText" lastClr="000000"/>
                            </a:solidFill>
                          </a:ln>
                          <a:solidFill>
                            <a:sysClr val="windowText" lastClr="000000"/>
                          </a:solidFill>
                          <a:latin typeface="Arial" pitchFamily="34" charset="0"/>
                          <a:cs typeface="Arial" pitchFamily="34" charset="0"/>
                        </a:rPr>
                        <a:t>2</a:t>
                      </a:r>
                      <a:r>
                        <a:rPr lang="es-MX" sz="1200" baseline="0" dirty="0" smtClean="0">
                          <a:ln>
                            <a:solidFill>
                              <a:sysClr val="windowText" lastClr="000000"/>
                            </a:solidFill>
                          </a:ln>
                          <a:solidFill>
                            <a:sysClr val="windowText" lastClr="000000"/>
                          </a:solidFill>
                          <a:latin typeface="Arial" pitchFamily="34" charset="0"/>
                          <a:cs typeface="Arial" pitchFamily="34" charset="0"/>
                        </a:rPr>
                        <a:t> BIMESTRES</a:t>
                      </a:r>
                      <a:endParaRPr lang="es-MX" sz="1200" dirty="0">
                        <a:ln>
                          <a:solidFill>
                            <a:sysClr val="windowText" lastClr="000000"/>
                          </a:solidFill>
                        </a:ln>
                        <a:solidFill>
                          <a:sysClr val="windowText" lastClr="00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MX" sz="1200" dirty="0" smtClean="0">
                          <a:ln>
                            <a:solidFill>
                              <a:sysClr val="windowText" lastClr="000000"/>
                            </a:solidFill>
                          </a:ln>
                          <a:solidFill>
                            <a:sysClr val="windowText" lastClr="000000"/>
                          </a:solidFill>
                          <a:latin typeface="Arial" pitchFamily="34" charset="0"/>
                          <a:cs typeface="Arial" pitchFamily="34" charset="0"/>
                        </a:rPr>
                        <a:t>EFICACIA</a:t>
                      </a:r>
                      <a:endParaRPr lang="es-MX" sz="1200" dirty="0">
                        <a:ln>
                          <a:solidFill>
                            <a:sysClr val="windowText" lastClr="000000"/>
                          </a:solidFill>
                        </a:ln>
                        <a:solidFill>
                          <a:sysClr val="windowText" lastClr="00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MX" sz="1000" dirty="0" smtClean="0">
                          <a:ln>
                            <a:solidFill>
                              <a:sysClr val="windowText" lastClr="000000"/>
                            </a:solidFill>
                          </a:ln>
                          <a:solidFill>
                            <a:sysClr val="windowText" lastClr="000000"/>
                          </a:solidFill>
                          <a:latin typeface="Arial" pitchFamily="34" charset="0"/>
                          <a:cs typeface="Arial" pitchFamily="34" charset="0"/>
                        </a:rPr>
                        <a:t>CATASTRO</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70840">
                <a:tc>
                  <a:txBody>
                    <a:bodyPr/>
                    <a:lstStyle/>
                    <a:p>
                      <a:pPr algn="ctr"/>
                      <a:r>
                        <a:rPr lang="es-MX" sz="1200" dirty="0" smtClean="0">
                          <a:ln>
                            <a:solidFill>
                              <a:sysClr val="windowText" lastClr="000000"/>
                            </a:solidFill>
                          </a:ln>
                          <a:solidFill>
                            <a:sysClr val="windowText" lastClr="000000"/>
                          </a:solidFill>
                          <a:latin typeface="Arial" pitchFamily="34" charset="0"/>
                          <a:cs typeface="Arial" pitchFamily="34" charset="0"/>
                        </a:rPr>
                        <a:t>CODIGO</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gridSpan="3">
                  <a:txBody>
                    <a:bodyPr/>
                    <a:lstStyle/>
                    <a:p>
                      <a:pPr algn="ctr"/>
                      <a:r>
                        <a:rPr lang="es-MX" sz="1200" dirty="0" smtClean="0">
                          <a:ln>
                            <a:solidFill>
                              <a:sysClr val="windowText" lastClr="000000"/>
                            </a:solidFill>
                          </a:ln>
                          <a:solidFill>
                            <a:sysClr val="windowText" lastClr="000000"/>
                          </a:solidFill>
                          <a:latin typeface="Arial" pitchFamily="34" charset="0"/>
                          <a:cs typeface="Arial" pitchFamily="34" charset="0"/>
                        </a:rPr>
                        <a:t>NOTA</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algn="ctr"/>
                      <a:endParaRPr lang="es-MX" sz="1200" dirty="0">
                        <a:ln>
                          <a:solidFill>
                            <a:sysClr val="windowText" lastClr="000000"/>
                          </a:solidFill>
                        </a:ln>
                        <a:solidFill>
                          <a:sysClr val="windowText" lastClr="00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es-MX" sz="1000" dirty="0" smtClean="0">
                        <a:ln>
                          <a:solidFill>
                            <a:sysClr val="windowText" lastClr="000000"/>
                          </a:solidFill>
                        </a:ln>
                        <a:solidFill>
                          <a:sysClr val="windowText" lastClr="00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70840">
                <a:tc>
                  <a:txBody>
                    <a:bodyPr/>
                    <a:lstStyle/>
                    <a:p>
                      <a:pPr algn="ctr"/>
                      <a:r>
                        <a:rPr lang="es-MX" sz="1200" dirty="0" smtClean="0">
                          <a:ln>
                            <a:solidFill>
                              <a:sysClr val="windowText" lastClr="000000"/>
                            </a:solidFill>
                          </a:ln>
                          <a:solidFill>
                            <a:sysClr val="windowText" lastClr="000000"/>
                          </a:solidFill>
                          <a:latin typeface="Arial" pitchFamily="34" charset="0"/>
                          <a:cs typeface="Arial" pitchFamily="34" charset="0"/>
                        </a:rPr>
                        <a:t>CM/09/2016</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gridSpan="3">
                  <a:txBody>
                    <a:bodyPr/>
                    <a:lstStyle/>
                    <a:p>
                      <a:pPr algn="ctr"/>
                      <a:r>
                        <a:rPr lang="es-MX" sz="1200" dirty="0" smtClean="0">
                          <a:ln>
                            <a:solidFill>
                              <a:sysClr val="windowText" lastClr="000000"/>
                            </a:solidFill>
                          </a:ln>
                          <a:solidFill>
                            <a:sysClr val="windowText" lastClr="000000"/>
                          </a:solidFill>
                          <a:latin typeface="Arial" pitchFamily="34" charset="0"/>
                          <a:cs typeface="Arial" pitchFamily="34" charset="0"/>
                        </a:rPr>
                        <a:t>La información es la registrada en la oficina de Catastro Municipal,</a:t>
                      </a:r>
                      <a:r>
                        <a:rPr lang="es-MX" sz="1200" baseline="0" dirty="0" smtClean="0">
                          <a:ln>
                            <a:solidFill>
                              <a:sysClr val="windowText" lastClr="000000"/>
                            </a:solidFill>
                          </a:ln>
                          <a:solidFill>
                            <a:sysClr val="windowText" lastClr="000000"/>
                          </a:solidFill>
                          <a:latin typeface="Arial" pitchFamily="34" charset="0"/>
                          <a:cs typeface="Arial" pitchFamily="34" charset="0"/>
                        </a:rPr>
                        <a:t> para el periodo que se informa.</a:t>
                      </a:r>
                      <a:endParaRPr lang="es-MX" sz="1200" dirty="0" smtClean="0">
                        <a:ln>
                          <a:solidFill>
                            <a:sysClr val="windowText" lastClr="000000"/>
                          </a:solidFill>
                        </a:ln>
                        <a:solidFill>
                          <a:sysClr val="windowText" lastClr="00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692696"/>
            <a:ext cx="7344816" cy="2031325"/>
          </a:xfrm>
          <a:prstGeom prst="rect">
            <a:avLst/>
          </a:prstGeom>
        </p:spPr>
        <p:txBody>
          <a:bodyPr wrap="square">
            <a:spAutoFit/>
          </a:bodyPr>
          <a:lstStyle/>
          <a:p>
            <a:endParaRPr lang="es-MX" dirty="0" smtClean="0">
              <a:latin typeface="Arial" pitchFamily="34" charset="0"/>
              <a:cs typeface="Arial" pitchFamily="34" charset="0"/>
            </a:endParaRPr>
          </a:p>
          <a:p>
            <a:pPr algn="ctr"/>
            <a:r>
              <a:rPr lang="es-MX" sz="5400" b="1" dirty="0" smtClean="0">
                <a:latin typeface="Arial" pitchFamily="34" charset="0"/>
                <a:cs typeface="Arial" pitchFamily="34" charset="0"/>
              </a:rPr>
              <a:t>MARCO </a:t>
            </a:r>
          </a:p>
          <a:p>
            <a:pPr algn="ctr"/>
            <a:r>
              <a:rPr lang="es-MX" sz="5400" b="1" dirty="0" smtClean="0">
                <a:latin typeface="Arial" pitchFamily="34" charset="0"/>
                <a:cs typeface="Arial" pitchFamily="34" charset="0"/>
              </a:rPr>
              <a:t>NORMATIVO</a:t>
            </a:r>
            <a:endParaRPr lang="es-MX" sz="5400" dirty="0">
              <a:latin typeface="Arial" pitchFamily="34" charset="0"/>
              <a:cs typeface="Arial" pitchFamily="34" charset="0"/>
            </a:endParaRPr>
          </a:p>
        </p:txBody>
      </p:sp>
      <p:pic>
        <p:nvPicPr>
          <p:cNvPr id="2050" name="Picture 2"/>
          <p:cNvPicPr>
            <a:picLocks noChangeAspect="1" noChangeArrowheads="1"/>
          </p:cNvPicPr>
          <p:nvPr/>
        </p:nvPicPr>
        <p:blipFill>
          <a:blip r:embed="rId2" cstate="print"/>
          <a:srcRect/>
          <a:stretch>
            <a:fillRect/>
          </a:stretch>
        </p:blipFill>
        <p:spPr bwMode="auto">
          <a:xfrm>
            <a:off x="3059832" y="3645024"/>
            <a:ext cx="3240360" cy="255880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04664"/>
            <a:ext cx="8229600" cy="936104"/>
          </a:xfrm>
        </p:spPr>
        <p:txBody>
          <a:bodyPr>
            <a:noAutofit/>
          </a:bodyPr>
          <a:lstStyle/>
          <a:p>
            <a:pPr algn="just"/>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a:latin typeface="Arial" pitchFamily="34" charset="0"/>
                <a:cs typeface="Arial" pitchFamily="34" charset="0"/>
              </a:rPr>
              <a:t/>
            </a:r>
            <a:br>
              <a:rPr lang="es-MX" sz="1600" dirty="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a:latin typeface="Arial" pitchFamily="34" charset="0"/>
                <a:cs typeface="Arial" pitchFamily="34" charset="0"/>
              </a:rPr>
              <a:t/>
            </a:r>
            <a:br>
              <a:rPr lang="es-MX" sz="1600" dirty="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a:latin typeface="Arial" pitchFamily="34" charset="0"/>
                <a:cs typeface="Arial" pitchFamily="34" charset="0"/>
              </a:rPr>
              <a:t/>
            </a:r>
            <a:br>
              <a:rPr lang="es-MX" sz="1600" dirty="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a:latin typeface="Arial" pitchFamily="34" charset="0"/>
                <a:cs typeface="Arial" pitchFamily="34" charset="0"/>
              </a:rPr>
              <a:t/>
            </a:r>
            <a:br>
              <a:rPr lang="es-MX" sz="1600" dirty="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a:latin typeface="Arial" pitchFamily="34" charset="0"/>
                <a:cs typeface="Arial" pitchFamily="34" charset="0"/>
              </a:rPr>
              <a:t/>
            </a:r>
            <a:br>
              <a:rPr lang="es-MX" sz="1600" dirty="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a:latin typeface="Arial" pitchFamily="34" charset="0"/>
                <a:cs typeface="Arial" pitchFamily="34" charset="0"/>
              </a:rPr>
              <a:t/>
            </a:r>
            <a:br>
              <a:rPr lang="es-MX" sz="1600" dirty="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a:latin typeface="Arial" pitchFamily="34" charset="0"/>
                <a:cs typeface="Arial" pitchFamily="34" charset="0"/>
              </a:rPr>
              <a:t/>
            </a:r>
            <a:br>
              <a:rPr lang="es-MX" sz="1600" dirty="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a:latin typeface="Arial" pitchFamily="34" charset="0"/>
                <a:cs typeface="Arial" pitchFamily="34" charset="0"/>
              </a:rPr>
              <a:t/>
            </a:r>
            <a:br>
              <a:rPr lang="es-MX" sz="1600" dirty="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a:latin typeface="Arial" pitchFamily="34" charset="0"/>
                <a:cs typeface="Arial" pitchFamily="34" charset="0"/>
              </a:rPr>
              <a:t/>
            </a:r>
            <a:br>
              <a:rPr lang="es-MX" sz="1600" dirty="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2000" b="1" dirty="0" smtClean="0">
                <a:latin typeface="Arial" pitchFamily="34" charset="0"/>
                <a:cs typeface="Arial" pitchFamily="34" charset="0"/>
              </a:rPr>
              <a:t>CONSTITUCIÓN POLÍTICA DE LOS ESTADOS UNIDOS MEXICANOS</a:t>
            </a:r>
            <a:r>
              <a:rPr lang="es-MX" sz="1600" dirty="0">
                <a:latin typeface="Arial" pitchFamily="34" charset="0"/>
                <a:cs typeface="Arial" pitchFamily="34" charset="0"/>
              </a:rPr>
              <a:t/>
            </a:r>
            <a:br>
              <a:rPr lang="es-MX" sz="1600" dirty="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a:latin typeface="Arial" pitchFamily="34" charset="0"/>
                <a:cs typeface="Arial" pitchFamily="34" charset="0"/>
              </a:rPr>
              <a:t/>
            </a:r>
            <a:br>
              <a:rPr lang="es-MX" sz="1600" dirty="0">
                <a:latin typeface="Arial" pitchFamily="34" charset="0"/>
                <a:cs typeface="Arial" pitchFamily="34" charset="0"/>
              </a:rPr>
            </a:br>
            <a:r>
              <a:rPr lang="es-MX" sz="1600" dirty="0" smtClean="0">
                <a:latin typeface="Arial" pitchFamily="34" charset="0"/>
                <a:cs typeface="Arial" pitchFamily="34" charset="0"/>
              </a:rPr>
              <a:t>Artículo 134. Los recursos económicos de que dispongan la Federación, las entidades federativas, los Municipios y las demarcaciones territoriales de la Ciudad de México, se administrarán con eficiencia, eficacia, economía, transparencia y honradez para satisfacer los objetivos a los que estén destinados. </a:t>
            </a:r>
            <a:br>
              <a:rPr lang="es-MX" sz="1600" dirty="0" smtClean="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a:latin typeface="Arial" pitchFamily="34" charset="0"/>
                <a:cs typeface="Arial" pitchFamily="34" charset="0"/>
              </a:rPr>
              <a:t/>
            </a:r>
            <a:br>
              <a:rPr lang="es-MX" sz="1600" dirty="0">
                <a:latin typeface="Arial" pitchFamily="34" charset="0"/>
                <a:cs typeface="Arial" pitchFamily="34" charset="0"/>
              </a:rPr>
            </a:br>
            <a:r>
              <a:rPr lang="es-MX" sz="1600" dirty="0" smtClean="0">
                <a:latin typeface="Arial" pitchFamily="34" charset="0"/>
                <a:cs typeface="Arial" pitchFamily="34" charset="0"/>
              </a:rPr>
              <a:t>Los resultados del ejercicio de dichos recursos serán evaluados por las instancias técnicas que establezcan, respectivamente, la Federación y las entidades federativas, con el objeto de propiciar que los recursos económicos se asignen en los respectivos presupuestos en los términos del párrafo precedente. Lo anterior, sin menoscabo de lo dispuesto en los artículos 26, Apartado C, 74, fracción VI y 79 de esta Constitución.</a:t>
            </a:r>
            <a:endParaRPr lang="es-MX" sz="16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58846"/>
            <a:ext cx="7632848" cy="5970865"/>
          </a:xfrm>
          <a:prstGeom prst="rect">
            <a:avLst/>
          </a:prstGeom>
        </p:spPr>
        <p:txBody>
          <a:bodyPr wrap="square">
            <a:spAutoFit/>
          </a:bodyPr>
          <a:lstStyle/>
          <a:p>
            <a:pPr algn="ctr"/>
            <a:endParaRPr lang="es-MX" sz="2800" b="1" dirty="0" smtClean="0">
              <a:latin typeface="Arial" pitchFamily="34" charset="0"/>
              <a:cs typeface="Arial" pitchFamily="34" charset="0"/>
            </a:endParaRPr>
          </a:p>
          <a:p>
            <a:pPr algn="ctr"/>
            <a:r>
              <a:rPr lang="es-MX" sz="2800" b="1" dirty="0" smtClean="0">
                <a:latin typeface="Arial" pitchFamily="34" charset="0"/>
                <a:cs typeface="Arial" pitchFamily="34" charset="0"/>
              </a:rPr>
              <a:t>Que es la evaluación del desempeño</a:t>
            </a:r>
          </a:p>
          <a:p>
            <a:pPr algn="ctr"/>
            <a:endParaRPr lang="es-MX" sz="2800" b="1" dirty="0" smtClean="0">
              <a:latin typeface="Arial" pitchFamily="34" charset="0"/>
              <a:cs typeface="Arial" pitchFamily="34" charset="0"/>
            </a:endParaRPr>
          </a:p>
          <a:p>
            <a:pPr algn="ctr"/>
            <a:endParaRPr lang="es-MX" dirty="0" smtClean="0">
              <a:latin typeface="Arial" pitchFamily="34" charset="0"/>
              <a:cs typeface="Arial" pitchFamily="34" charset="0"/>
            </a:endParaRPr>
          </a:p>
          <a:p>
            <a:pPr algn="ctr"/>
            <a:endParaRPr lang="es-MX" dirty="0" smtClean="0">
              <a:latin typeface="Arial" pitchFamily="34" charset="0"/>
              <a:cs typeface="Arial" pitchFamily="34" charset="0"/>
            </a:endParaRPr>
          </a:p>
          <a:p>
            <a:pPr algn="ctr"/>
            <a:r>
              <a:rPr lang="es-MX" dirty="0" smtClean="0">
                <a:latin typeface="Arial" pitchFamily="34" charset="0"/>
                <a:cs typeface="Arial" pitchFamily="34" charset="0"/>
              </a:rPr>
              <a:t>• Representa al conjunto de elementos</a:t>
            </a:r>
          </a:p>
          <a:p>
            <a:pPr algn="ctr"/>
            <a:r>
              <a:rPr lang="es-MX" dirty="0" smtClean="0">
                <a:latin typeface="Arial" pitchFamily="34" charset="0"/>
                <a:cs typeface="Arial" pitchFamily="34" charset="0"/>
              </a:rPr>
              <a:t>metodológicos que permiten realizar</a:t>
            </a:r>
          </a:p>
          <a:p>
            <a:pPr algn="ctr"/>
            <a:r>
              <a:rPr lang="es-MX" dirty="0" smtClean="0">
                <a:latin typeface="Arial" pitchFamily="34" charset="0"/>
                <a:cs typeface="Arial" pitchFamily="34" charset="0"/>
              </a:rPr>
              <a:t>una valoración objetiva del</a:t>
            </a:r>
          </a:p>
          <a:p>
            <a:pPr algn="ctr"/>
            <a:r>
              <a:rPr lang="es-MX" dirty="0" smtClean="0">
                <a:latin typeface="Arial" pitchFamily="34" charset="0"/>
                <a:cs typeface="Arial" pitchFamily="34" charset="0"/>
              </a:rPr>
              <a:t>desempeño de las dependencias y</a:t>
            </a:r>
          </a:p>
          <a:p>
            <a:pPr algn="ctr"/>
            <a:r>
              <a:rPr lang="es-MX" dirty="0" smtClean="0">
                <a:latin typeface="Arial" pitchFamily="34" charset="0"/>
                <a:cs typeface="Arial" pitchFamily="34" charset="0"/>
              </a:rPr>
              <a:t>entidades de la administración</a:t>
            </a:r>
          </a:p>
          <a:p>
            <a:pPr algn="ctr"/>
            <a:r>
              <a:rPr lang="es-MX" dirty="0" smtClean="0">
                <a:latin typeface="Arial" pitchFamily="34" charset="0"/>
                <a:cs typeface="Arial" pitchFamily="34" charset="0"/>
              </a:rPr>
              <a:t>pública de Ayutla, Jalisco y de sus</a:t>
            </a:r>
          </a:p>
          <a:p>
            <a:pPr algn="ctr"/>
            <a:r>
              <a:rPr lang="es-MX" dirty="0" smtClean="0">
                <a:latin typeface="Arial" pitchFamily="34" charset="0"/>
                <a:cs typeface="Arial" pitchFamily="34" charset="0"/>
              </a:rPr>
              <a:t>programas bajo los principios de</a:t>
            </a:r>
          </a:p>
          <a:p>
            <a:pPr algn="ctr"/>
            <a:r>
              <a:rPr lang="es-MX" dirty="0" smtClean="0">
                <a:latin typeface="Arial" pitchFamily="34" charset="0"/>
                <a:cs typeface="Arial" pitchFamily="34" charset="0"/>
              </a:rPr>
              <a:t>verificación del grado de</a:t>
            </a:r>
          </a:p>
          <a:p>
            <a:pPr algn="ctr"/>
            <a:r>
              <a:rPr lang="es-MX" dirty="0" smtClean="0">
                <a:latin typeface="Arial" pitchFamily="34" charset="0"/>
                <a:cs typeface="Arial" pitchFamily="34" charset="0"/>
              </a:rPr>
              <a:t>cumplimiento de metas y objetivos</a:t>
            </a:r>
          </a:p>
          <a:p>
            <a:pPr algn="ctr"/>
            <a:r>
              <a:rPr lang="es-MX" dirty="0" smtClean="0">
                <a:latin typeface="Arial" pitchFamily="34" charset="0"/>
                <a:cs typeface="Arial" pitchFamily="34" charset="0"/>
              </a:rPr>
              <a:t>con base a indicadores estratégicos</a:t>
            </a:r>
          </a:p>
          <a:p>
            <a:pPr algn="ctr"/>
            <a:r>
              <a:rPr lang="es-MX" dirty="0" smtClean="0">
                <a:latin typeface="Arial" pitchFamily="34" charset="0"/>
                <a:cs typeface="Arial" pitchFamily="34" charset="0"/>
              </a:rPr>
              <a:t>y de gestión que permitan conocer el</a:t>
            </a:r>
          </a:p>
          <a:p>
            <a:pPr algn="ctr"/>
            <a:r>
              <a:rPr lang="es-MX" dirty="0" smtClean="0">
                <a:latin typeface="Arial" pitchFamily="34" charset="0"/>
                <a:cs typeface="Arial" pitchFamily="34" charset="0"/>
              </a:rPr>
              <a:t>impacto social de los programas y</a:t>
            </a:r>
          </a:p>
          <a:p>
            <a:pPr algn="ctr"/>
            <a:r>
              <a:rPr lang="es-MX" dirty="0" smtClean="0">
                <a:latin typeface="Arial" pitchFamily="34" charset="0"/>
                <a:cs typeface="Arial" pitchFamily="34" charset="0"/>
              </a:rPr>
              <a:t>proyectos.</a:t>
            </a:r>
            <a:endParaRPr lang="es-MX"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1556793"/>
            <a:ext cx="7992888" cy="2585323"/>
          </a:xfrm>
          <a:prstGeom prst="rect">
            <a:avLst/>
          </a:prstGeom>
        </p:spPr>
        <p:txBody>
          <a:bodyPr wrap="square">
            <a:spAutoFit/>
          </a:bodyPr>
          <a:lstStyle/>
          <a:p>
            <a:pPr algn="ctr"/>
            <a:r>
              <a:rPr lang="es-MX" sz="5400" b="1" dirty="0" smtClean="0">
                <a:latin typeface="Arial" pitchFamily="34" charset="0"/>
                <a:cs typeface="Arial" pitchFamily="34" charset="0"/>
              </a:rPr>
              <a:t>¿Qué son </a:t>
            </a:r>
          </a:p>
          <a:p>
            <a:pPr algn="ctr"/>
            <a:r>
              <a:rPr lang="es-MX" sz="5400" b="1" dirty="0" smtClean="0">
                <a:latin typeface="Arial" pitchFamily="34" charset="0"/>
                <a:cs typeface="Arial" pitchFamily="34" charset="0"/>
              </a:rPr>
              <a:t>los indicadores?</a:t>
            </a:r>
            <a:endParaRPr lang="es-MX" sz="54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normAutofit/>
          </a:bodyPr>
          <a:lstStyle/>
          <a:p>
            <a:r>
              <a:rPr lang="es-MX" sz="2800" b="1" u="sng" dirty="0">
                <a:latin typeface="Arial" pitchFamily="34" charset="0"/>
                <a:cs typeface="Arial" pitchFamily="34" charset="0"/>
              </a:rPr>
              <a:t>Naturaleza y definición general de los indicadores</a:t>
            </a:r>
          </a:p>
        </p:txBody>
      </p:sp>
      <p:sp>
        <p:nvSpPr>
          <p:cNvPr id="3" name="2 Marcador de contenido"/>
          <p:cNvSpPr>
            <a:spLocks noGrp="1"/>
          </p:cNvSpPr>
          <p:nvPr>
            <p:ph idx="1"/>
          </p:nvPr>
        </p:nvSpPr>
        <p:spPr>
          <a:xfrm>
            <a:off x="457200" y="1412776"/>
            <a:ext cx="8229600" cy="5040560"/>
          </a:xfrm>
        </p:spPr>
        <p:txBody>
          <a:bodyPr>
            <a:normAutofit fontScale="62500" lnSpcReduction="20000"/>
          </a:bodyPr>
          <a:lstStyle/>
          <a:p>
            <a:pPr algn="ctr">
              <a:buNone/>
            </a:pPr>
            <a:endParaRPr lang="es-MX" dirty="0" smtClean="0">
              <a:latin typeface="Arial" pitchFamily="34" charset="0"/>
              <a:cs typeface="Arial" pitchFamily="34" charset="0"/>
            </a:endParaRPr>
          </a:p>
          <a:p>
            <a:pPr algn="ctr">
              <a:buNone/>
            </a:pPr>
            <a:r>
              <a:rPr lang="es-MX" dirty="0" smtClean="0">
                <a:latin typeface="Arial" pitchFamily="34" charset="0"/>
                <a:cs typeface="Arial" pitchFamily="34" charset="0"/>
              </a:rPr>
              <a:t>La </a:t>
            </a:r>
            <a:r>
              <a:rPr lang="es-MX" dirty="0">
                <a:latin typeface="Arial" pitchFamily="34" charset="0"/>
                <a:cs typeface="Arial" pitchFamily="34" charset="0"/>
              </a:rPr>
              <a:t>Organización para la Cooperación y </a:t>
            </a:r>
            <a:r>
              <a:rPr lang="es-MX" dirty="0" smtClean="0">
                <a:latin typeface="Arial" pitchFamily="34" charset="0"/>
                <a:cs typeface="Arial" pitchFamily="34" charset="0"/>
              </a:rPr>
              <a:t>el Desarrollo Económico [OCDE], define los </a:t>
            </a:r>
            <a:r>
              <a:rPr lang="es-MX" b="1" dirty="0" smtClean="0">
                <a:latin typeface="Arial" pitchFamily="34" charset="0"/>
                <a:cs typeface="Arial" pitchFamily="34" charset="0"/>
              </a:rPr>
              <a:t>indicadores como «...un valor </a:t>
            </a:r>
            <a:r>
              <a:rPr lang="es-MX" b="1" dirty="0">
                <a:latin typeface="Arial" pitchFamily="34" charset="0"/>
                <a:cs typeface="Arial" pitchFamily="34" charset="0"/>
              </a:rPr>
              <a:t>numérico que provee una medida para ponderar </a:t>
            </a:r>
            <a:r>
              <a:rPr lang="es-MX" b="1" dirty="0" smtClean="0">
                <a:latin typeface="Arial" pitchFamily="34" charset="0"/>
                <a:cs typeface="Arial" pitchFamily="34" charset="0"/>
              </a:rPr>
              <a:t>el desempeño </a:t>
            </a:r>
            <a:r>
              <a:rPr lang="es-MX" b="1" dirty="0">
                <a:latin typeface="Arial" pitchFamily="34" charset="0"/>
                <a:cs typeface="Arial" pitchFamily="34" charset="0"/>
              </a:rPr>
              <a:t>cuantitativo y cualitativo de un sistema».</a:t>
            </a:r>
          </a:p>
          <a:p>
            <a:pPr algn="ctr">
              <a:buNone/>
            </a:pPr>
            <a:endParaRPr lang="es-MX" dirty="0" smtClean="0">
              <a:latin typeface="Arial" pitchFamily="34" charset="0"/>
              <a:cs typeface="Arial" pitchFamily="34" charset="0"/>
            </a:endParaRPr>
          </a:p>
          <a:p>
            <a:pPr algn="ctr">
              <a:buNone/>
            </a:pPr>
            <a:r>
              <a:rPr lang="es-MX" dirty="0" smtClean="0">
                <a:latin typeface="Arial" pitchFamily="34" charset="0"/>
                <a:cs typeface="Arial" pitchFamily="34" charset="0"/>
              </a:rPr>
              <a:t>Algunos </a:t>
            </a:r>
            <a:r>
              <a:rPr lang="es-MX" dirty="0">
                <a:latin typeface="Arial" pitchFamily="34" charset="0"/>
                <a:cs typeface="Arial" pitchFamily="34" charset="0"/>
              </a:rPr>
              <a:t>ejemplos de indicadores conocidos por </a:t>
            </a:r>
            <a:r>
              <a:rPr lang="es-MX" dirty="0" smtClean="0">
                <a:latin typeface="Arial" pitchFamily="34" charset="0"/>
                <a:cs typeface="Arial" pitchFamily="34" charset="0"/>
              </a:rPr>
              <a:t>su aplicación </a:t>
            </a:r>
            <a:r>
              <a:rPr lang="es-MX" dirty="0">
                <a:latin typeface="Arial" pitchFamily="34" charset="0"/>
                <a:cs typeface="Arial" pitchFamily="34" charset="0"/>
              </a:rPr>
              <a:t>generalizada podrían ser</a:t>
            </a:r>
            <a:r>
              <a:rPr lang="es-MX" dirty="0" smtClean="0">
                <a:latin typeface="Arial" pitchFamily="34" charset="0"/>
                <a:cs typeface="Arial" pitchFamily="34" charset="0"/>
              </a:rPr>
              <a:t>:</a:t>
            </a:r>
          </a:p>
          <a:p>
            <a:pPr algn="ctr">
              <a:buNone/>
            </a:pPr>
            <a:endParaRPr lang="es-MX" dirty="0">
              <a:latin typeface="Arial" pitchFamily="34" charset="0"/>
              <a:cs typeface="Arial" pitchFamily="34" charset="0"/>
            </a:endParaRPr>
          </a:p>
          <a:p>
            <a:pPr>
              <a:buNone/>
            </a:pPr>
            <a:r>
              <a:rPr lang="es-MX" dirty="0">
                <a:latin typeface="Arial" pitchFamily="34" charset="0"/>
                <a:cs typeface="Arial" pitchFamily="34" charset="0"/>
              </a:rPr>
              <a:t>•El índice de contaminación ambiental.</a:t>
            </a:r>
          </a:p>
          <a:p>
            <a:pPr>
              <a:buNone/>
            </a:pPr>
            <a:r>
              <a:rPr lang="es-MX" dirty="0">
                <a:latin typeface="Arial" pitchFamily="34" charset="0"/>
                <a:cs typeface="Arial" pitchFamily="34" charset="0"/>
              </a:rPr>
              <a:t>•La tasa de desempleo.</a:t>
            </a:r>
          </a:p>
          <a:p>
            <a:pPr>
              <a:buNone/>
            </a:pPr>
            <a:r>
              <a:rPr lang="es-MX" dirty="0">
                <a:latin typeface="Arial" pitchFamily="34" charset="0"/>
                <a:cs typeface="Arial" pitchFamily="34" charset="0"/>
              </a:rPr>
              <a:t>•La tasa de mortalidad hospitalaria.</a:t>
            </a:r>
          </a:p>
          <a:p>
            <a:pPr>
              <a:buNone/>
            </a:pPr>
            <a:r>
              <a:rPr lang="es-MX" dirty="0">
                <a:latin typeface="Arial" pitchFamily="34" charset="0"/>
                <a:cs typeface="Arial" pitchFamily="34" charset="0"/>
              </a:rPr>
              <a:t>•El índice de crecimiento demográfico.</a:t>
            </a:r>
          </a:p>
          <a:p>
            <a:pPr>
              <a:buNone/>
            </a:pPr>
            <a:r>
              <a:rPr lang="es-MX" dirty="0">
                <a:latin typeface="Arial" pitchFamily="34" charset="0"/>
                <a:cs typeface="Arial" pitchFamily="34" charset="0"/>
              </a:rPr>
              <a:t>•El Producto Interno Bruto.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764705"/>
            <a:ext cx="8496944" cy="4401205"/>
          </a:xfrm>
          <a:prstGeom prst="rect">
            <a:avLst/>
          </a:prstGeom>
        </p:spPr>
        <p:txBody>
          <a:bodyPr wrap="square">
            <a:spAutoFit/>
          </a:bodyPr>
          <a:lstStyle/>
          <a:p>
            <a:pPr algn="just"/>
            <a:r>
              <a:rPr lang="es-MX" sz="2800" b="1" dirty="0" smtClean="0">
                <a:latin typeface="Arial" pitchFamily="34" charset="0"/>
                <a:cs typeface="Arial" pitchFamily="34" charset="0"/>
              </a:rPr>
              <a:t>La Administración Pública Federal </a:t>
            </a:r>
            <a:r>
              <a:rPr lang="es-MX" sz="2800" dirty="0" smtClean="0">
                <a:latin typeface="Arial" pitchFamily="34" charset="0"/>
                <a:cs typeface="Arial" pitchFamily="34" charset="0"/>
              </a:rPr>
              <a:t>los considera como parámetros utilizados en la medición del logro de los objetivos de los programas</a:t>
            </a:r>
          </a:p>
          <a:p>
            <a:pPr algn="just"/>
            <a:r>
              <a:rPr lang="es-MX" sz="2800" dirty="0" smtClean="0">
                <a:latin typeface="Arial" pitchFamily="34" charset="0"/>
                <a:cs typeface="Arial" pitchFamily="34" charset="0"/>
              </a:rPr>
              <a:t>gubernamentales o actividades</a:t>
            </a:r>
          </a:p>
          <a:p>
            <a:pPr algn="just"/>
            <a:r>
              <a:rPr lang="es-MX" sz="2800" dirty="0" smtClean="0">
                <a:latin typeface="Arial" pitchFamily="34" charset="0"/>
                <a:cs typeface="Arial" pitchFamily="34" charset="0"/>
              </a:rPr>
              <a:t>institucionales, a través de las</a:t>
            </a:r>
          </a:p>
          <a:p>
            <a:pPr algn="just"/>
            <a:r>
              <a:rPr lang="es-MX" sz="2800" dirty="0" smtClean="0">
                <a:latin typeface="Arial" pitchFamily="34" charset="0"/>
                <a:cs typeface="Arial" pitchFamily="34" charset="0"/>
              </a:rPr>
              <a:t>cuales las dependencias y</a:t>
            </a:r>
          </a:p>
          <a:p>
            <a:pPr algn="just"/>
            <a:r>
              <a:rPr lang="es-MX" sz="2800" dirty="0" smtClean="0">
                <a:latin typeface="Arial" pitchFamily="34" charset="0"/>
                <a:cs typeface="Arial" pitchFamily="34" charset="0"/>
              </a:rPr>
              <a:t>entidades dan </a:t>
            </a:r>
            <a:r>
              <a:rPr lang="es-MX" sz="2800" b="1" dirty="0" smtClean="0">
                <a:latin typeface="Arial" pitchFamily="34" charset="0"/>
                <a:cs typeface="Arial" pitchFamily="34" charset="0"/>
              </a:rPr>
              <a:t>cumplimiento </a:t>
            </a:r>
            <a:r>
              <a:rPr lang="es-MX" sz="2800" b="1" dirty="0" smtClean="0">
                <a:latin typeface="Arial" pitchFamily="34" charset="0"/>
                <a:cs typeface="Arial" pitchFamily="34" charset="0"/>
              </a:rPr>
              <a:t>de su </a:t>
            </a:r>
            <a:r>
              <a:rPr lang="es-MX" sz="2800" b="1" dirty="0" smtClean="0">
                <a:latin typeface="Arial" pitchFamily="34" charset="0"/>
                <a:cs typeface="Arial" pitchFamily="34" charset="0"/>
              </a:rPr>
              <a:t>misión.</a:t>
            </a:r>
            <a:endParaRPr lang="es-MX" sz="28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latin typeface="Arial" pitchFamily="34" charset="0"/>
                <a:cs typeface="Arial" pitchFamily="34" charset="0"/>
              </a:rPr>
              <a:t>Bajo la concepción de estos enfoques, podemos</a:t>
            </a:r>
            <a:br>
              <a:rPr lang="es-MX" sz="2000" dirty="0" smtClean="0">
                <a:latin typeface="Arial" pitchFamily="34" charset="0"/>
                <a:cs typeface="Arial" pitchFamily="34" charset="0"/>
              </a:rPr>
            </a:br>
            <a:r>
              <a:rPr lang="es-MX" sz="2000" dirty="0" smtClean="0">
                <a:latin typeface="Arial" pitchFamily="34" charset="0"/>
                <a:cs typeface="Arial" pitchFamily="34" charset="0"/>
              </a:rPr>
              <a:t>establecer que los </a:t>
            </a:r>
            <a:r>
              <a:rPr lang="es-MX" sz="2000" b="1" dirty="0" smtClean="0">
                <a:latin typeface="Arial" pitchFamily="34" charset="0"/>
                <a:cs typeface="Arial" pitchFamily="34" charset="0"/>
              </a:rPr>
              <a:t>indicadores son:</a:t>
            </a:r>
            <a:endParaRPr lang="es-MX" sz="2000" dirty="0">
              <a:latin typeface="Arial" pitchFamily="34" charset="0"/>
              <a:cs typeface="Arial" pitchFamily="34" charset="0"/>
            </a:endParaRPr>
          </a:p>
        </p:txBody>
      </p:sp>
      <p:sp>
        <p:nvSpPr>
          <p:cNvPr id="3" name="2 Marcador de contenido"/>
          <p:cNvSpPr>
            <a:spLocks noGrp="1"/>
          </p:cNvSpPr>
          <p:nvPr>
            <p:ph sz="half" idx="1"/>
          </p:nvPr>
        </p:nvSpPr>
        <p:spPr>
          <a:xfrm>
            <a:off x="457200" y="1600200"/>
            <a:ext cx="4038600" cy="4853136"/>
          </a:xfrm>
        </p:spPr>
        <p:txBody>
          <a:bodyPr>
            <a:noAutofit/>
          </a:bodyPr>
          <a:lstStyle/>
          <a:p>
            <a:pPr algn="ctr">
              <a:buNone/>
            </a:pPr>
            <a:r>
              <a:rPr lang="es-MX" sz="1600" b="1" dirty="0" smtClean="0">
                <a:latin typeface="Arial" pitchFamily="34" charset="0"/>
                <a:cs typeface="Arial" pitchFamily="34" charset="0"/>
              </a:rPr>
              <a:t>La </a:t>
            </a:r>
            <a:r>
              <a:rPr lang="es-MX" sz="1600" b="1" dirty="0" smtClean="0">
                <a:latin typeface="Arial" pitchFamily="34" charset="0"/>
                <a:cs typeface="Arial" pitchFamily="34" charset="0"/>
              </a:rPr>
              <a:t>base </a:t>
            </a:r>
            <a:r>
              <a:rPr lang="es-MX" sz="1600" b="1" dirty="0" smtClean="0">
                <a:latin typeface="Arial" pitchFamily="34" charset="0"/>
                <a:cs typeface="Arial" pitchFamily="34" charset="0"/>
              </a:rPr>
              <a:t>de un sistema de </a:t>
            </a:r>
            <a:r>
              <a:rPr lang="es-MX" sz="1600" b="1" dirty="0" smtClean="0">
                <a:latin typeface="Arial" pitchFamily="34" charset="0"/>
                <a:cs typeface="Arial" pitchFamily="34" charset="0"/>
              </a:rPr>
              <a:t>evaluación y monitoreo en la</a:t>
            </a:r>
          </a:p>
          <a:p>
            <a:pPr algn="ctr">
              <a:buNone/>
            </a:pPr>
            <a:r>
              <a:rPr lang="es-MX" sz="1600" b="1" dirty="0" smtClean="0">
                <a:latin typeface="Arial" pitchFamily="34" charset="0"/>
                <a:cs typeface="Arial" pitchFamily="34" charset="0"/>
              </a:rPr>
              <a:t>ejecución de las tareas institucionales, ya que permiten</a:t>
            </a:r>
          </a:p>
          <a:p>
            <a:pPr algn="ctr">
              <a:buNone/>
            </a:pPr>
            <a:r>
              <a:rPr lang="es-MX" sz="1600" dirty="0" smtClean="0">
                <a:latin typeface="Arial" pitchFamily="34" charset="0"/>
                <a:cs typeface="Arial" pitchFamily="34" charset="0"/>
              </a:rPr>
              <a:t>determinar los focos de atención en la administración de los</a:t>
            </a:r>
          </a:p>
          <a:p>
            <a:pPr algn="ctr">
              <a:buNone/>
            </a:pPr>
            <a:r>
              <a:rPr lang="es-MX" sz="1600" dirty="0" smtClean="0">
                <a:latin typeface="Arial" pitchFamily="34" charset="0"/>
                <a:cs typeface="Arial" pitchFamily="34" charset="0"/>
              </a:rPr>
              <a:t>programas y/o actividades institucionales, al proporcionar tanto</a:t>
            </a:r>
          </a:p>
          <a:p>
            <a:pPr algn="ctr">
              <a:buNone/>
            </a:pPr>
            <a:r>
              <a:rPr lang="es-MX" sz="1600" dirty="0" smtClean="0">
                <a:latin typeface="Arial" pitchFamily="34" charset="0"/>
                <a:cs typeface="Arial" pitchFamily="34" charset="0"/>
              </a:rPr>
              <a:t>a directivos como al personal operativo, información </a:t>
            </a:r>
            <a:r>
              <a:rPr lang="es-MX" sz="1600" dirty="0" smtClean="0">
                <a:latin typeface="Arial" pitchFamily="34" charset="0"/>
                <a:cs typeface="Arial" pitchFamily="34" charset="0"/>
              </a:rPr>
              <a:t>clave</a:t>
            </a:r>
            <a:endParaRPr lang="es-MX" sz="1600" dirty="0" smtClean="0">
              <a:latin typeface="Arial" pitchFamily="34" charset="0"/>
              <a:cs typeface="Arial" pitchFamily="34" charset="0"/>
            </a:endParaRPr>
          </a:p>
          <a:p>
            <a:pPr algn="ctr">
              <a:buNone/>
            </a:pPr>
            <a:r>
              <a:rPr lang="es-MX" sz="1600" dirty="0" smtClean="0">
                <a:latin typeface="Arial" pitchFamily="34" charset="0"/>
                <a:cs typeface="Arial" pitchFamily="34" charset="0"/>
              </a:rPr>
              <a:t>sobre el éxito de su gestión.</a:t>
            </a:r>
          </a:p>
          <a:p>
            <a:pPr>
              <a:buNone/>
            </a:pPr>
            <a:endParaRPr lang="es-MX" sz="1600" dirty="0"/>
          </a:p>
        </p:txBody>
      </p:sp>
      <p:sp>
        <p:nvSpPr>
          <p:cNvPr id="4" name="3 Marcador de contenido"/>
          <p:cNvSpPr>
            <a:spLocks noGrp="1"/>
          </p:cNvSpPr>
          <p:nvPr>
            <p:ph sz="half" idx="2"/>
          </p:nvPr>
        </p:nvSpPr>
        <p:spPr/>
        <p:txBody>
          <a:bodyPr>
            <a:normAutofit/>
          </a:bodyPr>
          <a:lstStyle/>
          <a:p>
            <a:pPr marL="0" indent="0" algn="ctr">
              <a:spcBef>
                <a:spcPts val="0"/>
              </a:spcBef>
              <a:buNone/>
            </a:pPr>
            <a:r>
              <a:rPr lang="es-MX" sz="1600" b="1" dirty="0" smtClean="0">
                <a:latin typeface="Arial" pitchFamily="34" charset="0"/>
                <a:cs typeface="Arial" pitchFamily="34" charset="0"/>
              </a:rPr>
              <a:t>Un instrumento cuya aplicación muestra las</a:t>
            </a:r>
          </a:p>
          <a:p>
            <a:pPr marL="0" indent="0" algn="ctr">
              <a:spcBef>
                <a:spcPts val="0"/>
              </a:spcBef>
              <a:buNone/>
            </a:pPr>
            <a:r>
              <a:rPr lang="es-MX" sz="1600" b="1" dirty="0" smtClean="0">
                <a:latin typeface="Arial" pitchFamily="34" charset="0"/>
                <a:cs typeface="Arial" pitchFamily="34" charset="0"/>
              </a:rPr>
              <a:t>tendencias y desviaciones — favorables o</a:t>
            </a:r>
          </a:p>
          <a:p>
            <a:pPr marL="0" indent="0" algn="ctr">
              <a:spcBef>
                <a:spcPts val="0"/>
              </a:spcBef>
              <a:buNone/>
            </a:pPr>
            <a:r>
              <a:rPr lang="es-MX" sz="1600" dirty="0" smtClean="0">
                <a:latin typeface="Arial" pitchFamily="34" charset="0"/>
                <a:cs typeface="Arial" pitchFamily="34" charset="0"/>
              </a:rPr>
              <a:t>desfavorables— de una actividad sujeta a distintas</a:t>
            </a:r>
          </a:p>
          <a:p>
            <a:pPr marL="0" indent="0" algn="ctr">
              <a:spcBef>
                <a:spcPts val="0"/>
              </a:spcBef>
              <a:buNone/>
            </a:pPr>
            <a:r>
              <a:rPr lang="es-MX" sz="1600" dirty="0" smtClean="0">
                <a:latin typeface="Arial" pitchFamily="34" charset="0"/>
                <a:cs typeface="Arial" pitchFamily="34" charset="0"/>
              </a:rPr>
              <a:t>influencias (tanto externas al centro de</a:t>
            </a:r>
          </a:p>
          <a:p>
            <a:pPr marL="0" indent="0" algn="ctr">
              <a:spcBef>
                <a:spcPts val="0"/>
              </a:spcBef>
              <a:buNone/>
            </a:pPr>
            <a:r>
              <a:rPr lang="es-MX" sz="1600" dirty="0" smtClean="0">
                <a:latin typeface="Arial" pitchFamily="34" charset="0"/>
                <a:cs typeface="Arial" pitchFamily="34" charset="0"/>
              </a:rPr>
              <a:t>responsabilidad como al interior del mismo),</a:t>
            </a:r>
          </a:p>
          <a:p>
            <a:pPr marL="0" indent="0" algn="ctr">
              <a:spcBef>
                <a:spcPts val="0"/>
              </a:spcBef>
              <a:buNone/>
            </a:pPr>
            <a:r>
              <a:rPr lang="es-MX" sz="1600" dirty="0" smtClean="0">
                <a:latin typeface="Arial" pitchFamily="34" charset="0"/>
                <a:cs typeface="Arial" pitchFamily="34" charset="0"/>
              </a:rPr>
              <a:t>generadas con relación a una unidad de </a:t>
            </a:r>
            <a:r>
              <a:rPr lang="es-MX" sz="1600" dirty="0" smtClean="0">
                <a:latin typeface="Arial" pitchFamily="34" charset="0"/>
                <a:cs typeface="Arial" pitchFamily="34" charset="0"/>
              </a:rPr>
              <a:t>medida </a:t>
            </a:r>
            <a:r>
              <a:rPr lang="es-MX" sz="1600" dirty="0" smtClean="0">
                <a:latin typeface="Arial" pitchFamily="34" charset="0"/>
                <a:cs typeface="Arial" pitchFamily="34" charset="0"/>
              </a:rPr>
              <a:t>o valor referencial</a:t>
            </a:r>
            <a:endParaRPr lang="es-MX" sz="1600" dirty="0">
              <a:latin typeface="Arial" pitchFamily="34" charset="0"/>
              <a:cs typeface="Arial" pitchFamily="34" charset="0"/>
            </a:endParaRPr>
          </a:p>
        </p:txBody>
      </p:sp>
      <p:sp>
        <p:nvSpPr>
          <p:cNvPr id="5" name="4 Rectángulo"/>
          <p:cNvSpPr/>
          <p:nvPr/>
        </p:nvSpPr>
        <p:spPr>
          <a:xfrm>
            <a:off x="827584" y="332656"/>
            <a:ext cx="7560840" cy="1080120"/>
          </a:xfrm>
          <a:prstGeom prst="rect">
            <a:avLst/>
          </a:prstGeom>
          <a:noFill/>
          <a:ln w="635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395536" y="1556792"/>
            <a:ext cx="4104456" cy="49685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4644008" y="1556792"/>
            <a:ext cx="4104456" cy="49685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TotalTime>
  <Words>889</Words>
  <Application>Microsoft Office PowerPoint</Application>
  <PresentationFormat>Presentación en pantalla (4:3)</PresentationFormat>
  <Paragraphs>159</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Diapositiva 1</vt:lpstr>
      <vt:lpstr>Evaluación Programática Municipal </vt:lpstr>
      <vt:lpstr>Diapositiva 3</vt:lpstr>
      <vt:lpstr>                   CONSTITUCIÓN POLÍTICA DE LOS ESTADOS UNIDOS MEXICANOS    Artículo 134. Los recursos económicos de que dispongan la Federación, las entidades federativas, los Municipios y las demarcaciones territoriales de la Ciudad de México, se administrarán con eficiencia, eficacia, economía, transparencia y honradez para satisfacer los objetivos a los que estén destinados.    Los resultados del ejercicio de dichos recursos serán evaluados por las instancias técnicas que establezcan, respectivamente, la Federación y las entidades federativas, con el objeto de propiciar que los recursos económicos se asignen en los respectivos presupuestos en los términos del párrafo precedente. Lo anterior, sin menoscabo de lo dispuesto en los artículos 26, Apartado C, 74, fracción VI y 79 de esta Constitución.</vt:lpstr>
      <vt:lpstr>Diapositiva 5</vt:lpstr>
      <vt:lpstr>Diapositiva 6</vt:lpstr>
      <vt:lpstr>Naturaleza y definición general de los indicadores</vt:lpstr>
      <vt:lpstr>Diapositiva 8</vt:lpstr>
      <vt:lpstr>Bajo la concepción de estos enfoques, podemos establecer que los indicadores son:</vt:lpstr>
      <vt:lpstr>Diapositiva 10</vt:lpstr>
      <vt:lpstr>Diapositiva 11</vt:lpstr>
      <vt:lpstr>Diseño básico y requisitos para construir los  indicadores</vt:lpstr>
      <vt:lpstr>Suma de puntos</vt:lpstr>
      <vt:lpstr>Diapositiva 14</vt:lpstr>
      <vt:lpstr>Las condiciones necesarias para construir indicadores son:</vt:lpstr>
      <vt:lpstr>En resumen, el empleo de indicadores en una organización es útil para:</vt:lpstr>
      <vt:lpstr>Clasificación de los indicadores</vt:lpstr>
      <vt:lpstr>Tipos de Indicadores</vt:lpstr>
      <vt:lpstr>Dimensiones que evalúan los indicadores</vt:lpstr>
      <vt:lpstr>Metodología para el diseño de indicadores</vt:lpstr>
      <vt:lpstr>Diapositiva 21</vt:lpstr>
      <vt:lpstr>Diapositiva 22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CONSTITUCIÓN POLÍTICA DE LOS ESTADOS UNIDOS MEXICANOS   Artículo 134. Los recursos económicos de que dispongan la Federación, las entidades federativas, los Municipios y las demarcaciones territoriales de la Ciudad de México, se administrarán con eficiencia, eficacia, economía, transparencia y honradez para satisfacer los objetivos a los que estén destinados.   Los resultados del ejercicio de dichos recursos serán evaluados por las instancias técnicas que establezcan, respectivamente, la Federación y las entidades federativas, con el objeto de propiciar que los recursos económicos se asignen en los respectivos presupuestos en los términos del párrafo precedente. Lo anterior, sin menoscabo de lo dispuesto en los artículos 26, Apartado C, 74, fracción VI y 79 de esta Constitución.</dc:title>
  <dc:creator>catastro</dc:creator>
  <cp:lastModifiedBy>catastro</cp:lastModifiedBy>
  <cp:revision>35</cp:revision>
  <dcterms:created xsi:type="dcterms:W3CDTF">2016-05-11T18:50:50Z</dcterms:created>
  <dcterms:modified xsi:type="dcterms:W3CDTF">2016-05-12T19:14:57Z</dcterms:modified>
</cp:coreProperties>
</file>